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75" r:id="rId2"/>
    <p:sldId id="260" r:id="rId3"/>
    <p:sldId id="285" r:id="rId4"/>
    <p:sldId id="325" r:id="rId5"/>
    <p:sldId id="314" r:id="rId6"/>
    <p:sldId id="291" r:id="rId7"/>
    <p:sldId id="292" r:id="rId8"/>
    <p:sldId id="290" r:id="rId9"/>
    <p:sldId id="276" r:id="rId10"/>
    <p:sldId id="278" r:id="rId11"/>
    <p:sldId id="262" r:id="rId12"/>
    <p:sldId id="317" r:id="rId13"/>
    <p:sldId id="265" r:id="rId14"/>
    <p:sldId id="263" r:id="rId15"/>
    <p:sldId id="312" r:id="rId16"/>
    <p:sldId id="316" r:id="rId17"/>
    <p:sldId id="266" r:id="rId18"/>
    <p:sldId id="270" r:id="rId19"/>
    <p:sldId id="268" r:id="rId20"/>
    <p:sldId id="303" r:id="rId21"/>
    <p:sldId id="300" r:id="rId22"/>
    <p:sldId id="324" r:id="rId23"/>
    <p:sldId id="321" r:id="rId24"/>
    <p:sldId id="323" r:id="rId25"/>
    <p:sldId id="320" r:id="rId26"/>
    <p:sldId id="281" r:id="rId27"/>
    <p:sldId id="309" r:id="rId28"/>
    <p:sldId id="288" r:id="rId29"/>
    <p:sldId id="294" r:id="rId30"/>
    <p:sldId id="273" r:id="rId31"/>
    <p:sldId id="274" r:id="rId32"/>
    <p:sldId id="287" r:id="rId33"/>
    <p:sldId id="293" r:id="rId34"/>
    <p:sldId id="328" r:id="rId35"/>
    <p:sldId id="327" r:id="rId36"/>
    <p:sldId id="298" r:id="rId37"/>
    <p:sldId id="297" r:id="rId38"/>
    <p:sldId id="264" r:id="rId39"/>
    <p:sldId id="307" r:id="rId40"/>
    <p:sldId id="319" r:id="rId41"/>
    <p:sldId id="279" r:id="rId42"/>
    <p:sldId id="318" r:id="rId43"/>
    <p:sldId id="306" r:id="rId44"/>
    <p:sldId id="296" r:id="rId45"/>
    <p:sldId id="289" r:id="rId46"/>
    <p:sldId id="271" r:id="rId47"/>
    <p:sldId id="299" r:id="rId48"/>
    <p:sldId id="256" r:id="rId49"/>
    <p:sldId id="269" r:id="rId50"/>
    <p:sldId id="282" r:id="rId51"/>
    <p:sldId id="283" r:id="rId52"/>
    <p:sldId id="286" r:id="rId53"/>
    <p:sldId id="257" r:id="rId54"/>
    <p:sldId id="315" r:id="rId55"/>
    <p:sldId id="272" r:id="rId56"/>
    <p:sldId id="258" r:id="rId57"/>
    <p:sldId id="301" r:id="rId58"/>
    <p:sldId id="302" r:id="rId59"/>
    <p:sldId id="310" r:id="rId60"/>
    <p:sldId id="311" r:id="rId61"/>
    <p:sldId id="313" r:id="rId62"/>
    <p:sldId id="32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Singh" initials="SS" lastIdx="54" clrIdx="0">
    <p:extLst>
      <p:ext uri="{19B8F6BF-5375-455C-9EA6-DF929625EA0E}">
        <p15:presenceInfo xmlns:p15="http://schemas.microsoft.com/office/powerpoint/2012/main" userId="S::SSingh169@slb.com::c8a91927-f8d0-4d90-b3d8-95bc78f970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8" autoAdjust="0"/>
    <p:restoredTop sz="96101" autoAdjust="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9T09:53:36.764" idx="9">
    <p:pos x="10" y="10"/>
    <p:text>wish to put forward for my g10, expecting feedback and requesting guidance</p:text>
    <p:extLst>
      <p:ext uri="{C676402C-5697-4E1C-873F-D02D1690AC5C}">
        <p15:threadingInfo xmlns:p15="http://schemas.microsoft.com/office/powerpoint/2012/main" timeZoneBias="-33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4-09T21:46:43.299" idx="17">
    <p:pos x="-233" y="3865"/>
    <p:text>prepare better slide</p:text>
    <p:extLst>
      <p:ext uri="{C676402C-5697-4E1C-873F-D02D1690AC5C}">
        <p15:threadingInfo xmlns:p15="http://schemas.microsoft.com/office/powerpoint/2012/main" timeZoneBias="-330"/>
      </p:ext>
    </p:extLst>
  </p:cm>
  <p:cm authorId="1" dt="2020-04-09T21:48:12.023" idx="18">
    <p:pos x="-209" y="3480"/>
    <p:text>mean square error</p:text>
    <p:extLst>
      <p:ext uri="{C676402C-5697-4E1C-873F-D02D1690AC5C}">
        <p15:threadingInfo xmlns:p15="http://schemas.microsoft.com/office/powerpoint/2012/main" timeZoneBias="-33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4-16T13:45:29.674" idx="30">
    <p:pos x="10" y="10"/>
    <p:text>beautify</p:text>
    <p:extLst>
      <p:ext uri="{C676402C-5697-4E1C-873F-D02D1690AC5C}">
        <p15:threadingInfo xmlns:p15="http://schemas.microsoft.com/office/powerpoint/2012/main" timeZoneBias="-33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4-16T13:46:37.937" idx="31">
    <p:pos x="10" y="10"/>
    <p:text>backup slide</p:text>
    <p:extLst>
      <p:ext uri="{C676402C-5697-4E1C-873F-D02D1690AC5C}">
        <p15:threadingInfo xmlns:p15="http://schemas.microsoft.com/office/powerpoint/2012/main" timeZoneBias="-330"/>
      </p:ext>
    </p:extLst>
  </p:cm>
  <p:cm authorId="1" dt="2020-04-16T13:51:19.936" idx="32">
    <p:pos x="10" y="146"/>
    <p:text>It al</p:text>
    <p:extLst>
      <p:ext uri="{C676402C-5697-4E1C-873F-D02D1690AC5C}">
        <p15:threadingInfo xmlns:p15="http://schemas.microsoft.com/office/powerpoint/2012/main" timeZoneBias="-330">
          <p15:parentCm authorId="1" idx="31"/>
        </p15:threadingInfo>
      </p:ext>
    </p:extLst>
  </p:cm>
  <p:cm authorId="1" dt="2020-04-16T13:52:12.653" idx="33">
    <p:pos x="10" y="282"/>
    <p:text>gr, density or other for</p:text>
    <p:extLst>
      <p:ext uri="{C676402C-5697-4E1C-873F-D02D1690AC5C}">
        <p15:threadingInfo xmlns:p15="http://schemas.microsoft.com/office/powerpoint/2012/main" timeZoneBias="-330">
          <p15:parentCm authorId="1" idx="31"/>
        </p15:threadingInfo>
      </p:ext>
    </p:extLst>
  </p:cm>
  <p:cm authorId="1" dt="2020-04-16T13:53:13.793" idx="34">
    <p:pos x="10" y="418"/>
    <p:text>upper bound and lower bound of degrees and compartments
Define your coundaries</p:text>
    <p:extLst>
      <p:ext uri="{C676402C-5697-4E1C-873F-D02D1690AC5C}">
        <p15:threadingInfo xmlns:p15="http://schemas.microsoft.com/office/powerpoint/2012/main" timeZoneBias="-330">
          <p15:parentCm authorId="1" idx="31"/>
        </p15:threadingInfo>
      </p:ext>
    </p:extLst>
  </p:cm>
  <p:cm authorId="1" dt="2020-04-16T13:54:41.435" idx="35">
    <p:pos x="10" y="554"/>
    <p:text>time constraint , overestimate with high degree of equation</p:text>
    <p:extLst>
      <p:ext uri="{C676402C-5697-4E1C-873F-D02D1690AC5C}">
        <p15:threadingInfo xmlns:p15="http://schemas.microsoft.com/office/powerpoint/2012/main" timeZoneBias="-330">
          <p15:parentCm authorId="1" idx="31"/>
        </p15:threadingInfo>
      </p:ext>
    </p:extLst>
  </p:cm>
  <p:cm authorId="1" dt="2020-04-16T13:55:47.392" idx="36">
    <p:pos x="10" y="690"/>
    <p:text>snaps</p:text>
    <p:extLst>
      <p:ext uri="{C676402C-5697-4E1C-873F-D02D1690AC5C}">
        <p15:threadingInfo xmlns:p15="http://schemas.microsoft.com/office/powerpoint/2012/main" timeZoneBias="-330">
          <p15:parentCm authorId="1" idx="31"/>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0-04-08T10:12:06.024" idx="3">
    <p:pos x="10" y="10"/>
    <p:text>Test set error reduced substaintially</p:text>
    <p:extLst>
      <p:ext uri="{C676402C-5697-4E1C-873F-D02D1690AC5C}">
        <p15:threadingInfo xmlns:p15="http://schemas.microsoft.com/office/powerpoint/2012/main" timeZoneBias="-33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0-04-16T13:59:00.789" idx="37">
    <p:pos x="10" y="10"/>
    <p:text>training zone selection(Slicing), zoning , best fit, Smoothing</p:text>
    <p:extLst>
      <p:ext uri="{C676402C-5697-4E1C-873F-D02D1690AC5C}">
        <p15:threadingInfo xmlns:p15="http://schemas.microsoft.com/office/powerpoint/2012/main" timeZoneBias="-330"/>
      </p:ext>
    </p:extLst>
  </p:cm>
  <p:cm authorId="1" dt="2020-04-16T14:01:18.649" idx="38">
    <p:pos x="10" y="146"/>
    <p:text>nomenclature</p:text>
    <p:extLst>
      <p:ext uri="{C676402C-5697-4E1C-873F-D02D1690AC5C}">
        <p15:threadingInfo xmlns:p15="http://schemas.microsoft.com/office/powerpoint/2012/main" timeZoneBias="-330">
          <p15:parentCm authorId="1" idx="37"/>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0-04-16T14:04:58.181" idx="39">
    <p:pos x="35" y="146"/>
    <p:text/>
    <p:extLst>
      <p:ext uri="{C676402C-5697-4E1C-873F-D02D1690AC5C}">
        <p15:threadingInfo xmlns:p15="http://schemas.microsoft.com/office/powerpoint/2012/main" timeZoneBias="-330"/>
      </p:ext>
    </p:extLst>
  </p:cm>
  <p:cm authorId="1" dt="2020-04-16T14:11:27.130" idx="42">
    <p:pos x="35" y="282"/>
    <p:text>USER intervantion SLIDE
SLIDE- LIMITATION</p:text>
    <p:extLst>
      <p:ext uri="{C676402C-5697-4E1C-873F-D02D1690AC5C}">
        <p15:threadingInfo xmlns:p15="http://schemas.microsoft.com/office/powerpoint/2012/main" timeZoneBias="-330">
          <p15:parentCm authorId="1" idx="39"/>
        </p15:threadingInfo>
      </p:ext>
    </p:extLst>
  </p:cm>
  <p:cm authorId="1" dt="2020-04-16T14:05:52.778" idx="40">
    <p:pos x="10" y="10"/>
    <p:text>RHOZ variable</p:text>
    <p:extLst>
      <p:ext uri="{C676402C-5697-4E1C-873F-D02D1690AC5C}">
        <p15:threadingInfo xmlns:p15="http://schemas.microsoft.com/office/powerpoint/2012/main" timeZoneBias="-330"/>
      </p:ext>
    </p:extLst>
  </p:cm>
  <p:cm authorId="1" dt="2020-04-16T14:07:50.391" idx="41">
    <p:pos x="10" y="146"/>
    <p:text>LWd scenario, Den variables not acquired</p:text>
    <p:extLst>
      <p:ext uri="{C676402C-5697-4E1C-873F-D02D1690AC5C}">
        <p15:threadingInfo xmlns:p15="http://schemas.microsoft.com/office/powerpoint/2012/main" timeZoneBias="-330">
          <p15:parentCm authorId="1" idx="40"/>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0-03-20T09:57:41.797" idx="2">
    <p:pos x="10" y="10"/>
    <p:text>shooting effect,</p:text>
    <p:extLst>
      <p:ext uri="{C676402C-5697-4E1C-873F-D02D1690AC5C}">
        <p15:threadingInfo xmlns:p15="http://schemas.microsoft.com/office/powerpoint/2012/main" timeZoneBias="-330"/>
      </p:ext>
    </p:extLst>
  </p:cm>
  <p:cm authorId="1" dt="2020-04-16T14:17:54.043" idx="43">
    <p:pos x="10" y="146"/>
    <p:text>Nomenclature</p:text>
    <p:extLst>
      <p:ext uri="{C676402C-5697-4E1C-873F-D02D1690AC5C}">
        <p15:threadingInfo xmlns:p15="http://schemas.microsoft.com/office/powerpoint/2012/main" timeZoneBias="-330">
          <p15:parentCm authorId="1" idx="2"/>
        </p15:threadingInfo>
      </p:ext>
    </p:extLst>
  </p:cm>
  <p:cm authorId="1" dt="2020-04-16T14:18:19.509" idx="44">
    <p:pos x="10" y="282"/>
    <p:text>Explain</p:text>
    <p:extLst>
      <p:ext uri="{C676402C-5697-4E1C-873F-D02D1690AC5C}">
        <p15:threadingInfo xmlns:p15="http://schemas.microsoft.com/office/powerpoint/2012/main" timeZoneBias="-330">
          <p15:parentCm authorId="1" idx="2"/>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0-04-08T10:12:06.024" idx="3">
    <p:pos x="10" y="10"/>
    <p:text>Test set error reduced substaintially</p:text>
    <p:extLst>
      <p:ext uri="{C676402C-5697-4E1C-873F-D02D1690AC5C}">
        <p15:threadingInfo xmlns:p15="http://schemas.microsoft.com/office/powerpoint/2012/main" timeZoneBias="-33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0-04-08T10:13:56.934" idx="4">
    <p:pos x="10" y="10"/>
    <p:text>different mud depths
complete absence of data</p:text>
    <p:extLst>
      <p:ext uri="{C676402C-5697-4E1C-873F-D02D1690AC5C}">
        <p15:threadingInfo xmlns:p15="http://schemas.microsoft.com/office/powerpoint/2012/main" timeZoneBias="-33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0-04-09T21:50:40.820" idx="19">
    <p:pos x="10" y="10"/>
    <p:text>MSE error slide
real case scenario slide</p:text>
    <p:extLst>
      <p:ext uri="{C676402C-5697-4E1C-873F-D02D1690AC5C}">
        <p15:threadingInfo xmlns:p15="http://schemas.microsoft.com/office/powerpoint/2012/main" timeZoneBias="-330"/>
      </p:ext>
    </p:extLst>
  </p:cm>
  <p:cm authorId="1" dt="2020-04-16T14:30:12.879" idx="48">
    <p:pos x="10" y="146"/>
    <p:text>EXPLAIN, properly</p:text>
    <p:extLst>
      <p:ext uri="{C676402C-5697-4E1C-873F-D02D1690AC5C}">
        <p15:threadingInfo xmlns:p15="http://schemas.microsoft.com/office/powerpoint/2012/main" timeZoneBias="-330">
          <p15:parentCm authorId="1" idx="19"/>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09T09:50:48.909" idx="6">
    <p:pos x="10" y="10"/>
    <p:text>one size fit all vs consistent and consietious picemeal solution</p:text>
    <p:extLst>
      <p:ext uri="{C676402C-5697-4E1C-873F-D02D1690AC5C}">
        <p15:threadingInfo xmlns:p15="http://schemas.microsoft.com/office/powerpoint/2012/main" timeZoneBias="-33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0-04-08T10:16:54.532" idx="5">
    <p:pos x="10" y="10"/>
    <p:text>Post incorporating pre processing steps</p:text>
    <p:extLst>
      <p:ext uri="{C676402C-5697-4E1C-873F-D02D1690AC5C}">
        <p15:threadingInfo xmlns:p15="http://schemas.microsoft.com/office/powerpoint/2012/main" timeZoneBias="-330"/>
      </p:ext>
    </p:extLst>
  </p:cm>
  <p:cm authorId="1" dt="2020-04-09T22:07:38.757" idx="21">
    <p:pos x="10" y="146"/>
    <p:text>scale mention
GR + depth TRack+ Poly DTCO</p:text>
    <p:extLst>
      <p:ext uri="{C676402C-5697-4E1C-873F-D02D1690AC5C}">
        <p15:threadingInfo xmlns:p15="http://schemas.microsoft.com/office/powerpoint/2012/main" timeZoneBias="-330">
          <p15:parentCm authorId="1" idx="5"/>
        </p15:threadingInfo>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0-04-16T14:32:18.016" idx="49">
    <p:pos x="10" y="10"/>
    <p:text>2 hours 
75 dollar</p:text>
    <p:extLst>
      <p:ext uri="{C676402C-5697-4E1C-873F-D02D1690AC5C}">
        <p15:threadingInfo xmlns:p15="http://schemas.microsoft.com/office/powerpoint/2012/main" timeZoneBias="-330"/>
      </p:ext>
    </p:extLst>
  </p:cm>
  <p:cm authorId="1" dt="2020-04-16T14:36:58.189" idx="50">
    <p:pos x="10" y="146"/>
    <p:text>plugin,slow formations, large hole
Time value
Percentage improvement effciency</p:text>
    <p:extLst>
      <p:ext uri="{C676402C-5697-4E1C-873F-D02D1690AC5C}">
        <p15:threadingInfo xmlns:p15="http://schemas.microsoft.com/office/powerpoint/2012/main" timeZoneBias="-330">
          <p15:parentCm authorId="1" idx="49"/>
        </p15:threadingInfo>
      </p:ext>
    </p:extLst>
  </p:cm>
  <p:cm authorId="1" dt="2020-04-16T14:36:58.260" idx="51">
    <p:pos x="-1" y="31"/>
    <p:text>proposed workflow
PEX tool then second run</p:text>
    <p:extLst>
      <p:ext uri="{C676402C-5697-4E1C-873F-D02D1690AC5C}">
        <p15:threadingInfo xmlns:p15="http://schemas.microsoft.com/office/powerpoint/2012/main" timeZoneBias="-330"/>
      </p:ext>
    </p:extLst>
  </p:cm>
  <p:cm authorId="1" dt="2020-04-16T14:38:21.586" idx="52">
    <p:pos x="20" y="32"/>
    <p:text>way forward slide</p:text>
    <p:extLst>
      <p:ext uri="{C676402C-5697-4E1C-873F-D02D1690AC5C}">
        <p15:threadingInfo xmlns:p15="http://schemas.microsoft.com/office/powerpoint/2012/main" timeZoneBias="-330"/>
      </p:ext>
    </p:extLst>
  </p:cm>
  <p:cm authorId="1" dt="2020-04-16T14:39:17.913" idx="53">
    <p:pos x="20" y="168"/>
    <p:text>plugin,</p:text>
    <p:extLst>
      <p:ext uri="{C676402C-5697-4E1C-873F-D02D1690AC5C}">
        <p15:threadingInfo xmlns:p15="http://schemas.microsoft.com/office/powerpoint/2012/main" timeZoneBias="-330">
          <p15:parentCm authorId="1" idx="52"/>
        </p15:threadingInfo>
      </p:ext>
    </p:extLst>
  </p:cm>
  <p:cm authorId="1" dt="2020-04-16T14:39:59.907" idx="54">
    <p:pos x="20" y="304"/>
    <p:text>TIMELINE</p:text>
    <p:extLst>
      <p:ext uri="{C676402C-5697-4E1C-873F-D02D1690AC5C}">
        <p15:threadingInfo xmlns:p15="http://schemas.microsoft.com/office/powerpoint/2012/main" timeZoneBias="-330">
          <p15:parentCm authorId="1" idx="52"/>
        </p15:threadingInfo>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0-04-09T10:03:00.679" idx="10">
    <p:pos x="10" y="10"/>
    <p:text>all steps are incorporated along with these a algorith has been included for improving the results</p:text>
    <p:extLst>
      <p:ext uri="{C676402C-5697-4E1C-873F-D02D1690AC5C}">
        <p15:threadingInfo xmlns:p15="http://schemas.microsoft.com/office/powerpoint/2012/main" timeZoneBias="-330"/>
      </p:ext>
    </p:extLst>
  </p:cm>
  <p:cm authorId="1" dt="2020-04-16T14:22:19.495" idx="46">
    <p:pos x="10" y="146"/>
    <p:text>prediction can be used for interpolation (in house prediction), prediction of missing data variable</p:text>
    <p:extLst>
      <p:ext uri="{C676402C-5697-4E1C-873F-D02D1690AC5C}">
        <p15:threadingInfo xmlns:p15="http://schemas.microsoft.com/office/powerpoint/2012/main" timeZoneBias="-330">
          <p15:parentCm authorId="1" idx="10"/>
        </p15:threadingInfo>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0-04-16T14:32:18.016" idx="49">
    <p:pos x="10" y="10"/>
    <p:text>2 hours 
75 dollar</p:text>
    <p:extLst>
      <p:ext uri="{C676402C-5697-4E1C-873F-D02D1690AC5C}">
        <p15:threadingInfo xmlns:p15="http://schemas.microsoft.com/office/powerpoint/2012/main" timeZoneBias="-330"/>
      </p:ext>
    </p:extLst>
  </p:cm>
  <p:cm authorId="1" dt="2020-04-16T14:36:58.189" idx="50">
    <p:pos x="10" y="146"/>
    <p:text>plugin,slow formations, large hole
Time value
Percentage improvement effciency</p:text>
    <p:extLst>
      <p:ext uri="{C676402C-5697-4E1C-873F-D02D1690AC5C}">
        <p15:threadingInfo xmlns:p15="http://schemas.microsoft.com/office/powerpoint/2012/main" timeZoneBias="-330">
          <p15:parentCm authorId="1" idx="49"/>
        </p15:threadingInfo>
      </p:ext>
    </p:extLst>
  </p:cm>
  <p:cm authorId="1" dt="2020-04-16T14:36:58.260" idx="51">
    <p:pos x="-1" y="31"/>
    <p:text>proposed workflow
PEX tool then second run</p:text>
    <p:extLst>
      <p:ext uri="{C676402C-5697-4E1C-873F-D02D1690AC5C}">
        <p15:threadingInfo xmlns:p15="http://schemas.microsoft.com/office/powerpoint/2012/main" timeZoneBias="-330"/>
      </p:ext>
    </p:extLst>
  </p:cm>
  <p:cm authorId="1" dt="2020-04-16T14:38:21.586" idx="52">
    <p:pos x="20" y="32"/>
    <p:text>way forward slide</p:text>
    <p:extLst>
      <p:ext uri="{C676402C-5697-4E1C-873F-D02D1690AC5C}">
        <p15:threadingInfo xmlns:p15="http://schemas.microsoft.com/office/powerpoint/2012/main" timeZoneBias="-330"/>
      </p:ext>
    </p:extLst>
  </p:cm>
  <p:cm authorId="1" dt="2020-04-16T14:39:17.913" idx="53">
    <p:pos x="20" y="168"/>
    <p:text>plugin,</p:text>
    <p:extLst>
      <p:ext uri="{C676402C-5697-4E1C-873F-D02D1690AC5C}">
        <p15:threadingInfo xmlns:p15="http://schemas.microsoft.com/office/powerpoint/2012/main" timeZoneBias="-330">
          <p15:parentCm authorId="1" idx="52"/>
        </p15:threadingInfo>
      </p:ext>
    </p:extLst>
  </p:cm>
  <p:cm authorId="1" dt="2020-04-16T14:39:59.907" idx="54">
    <p:pos x="20" y="304"/>
    <p:text>TIMELINE</p:text>
    <p:extLst>
      <p:ext uri="{C676402C-5697-4E1C-873F-D02D1690AC5C}">
        <p15:threadingInfo xmlns:p15="http://schemas.microsoft.com/office/powerpoint/2012/main" timeZoneBias="-330">
          <p15:parentCm authorId="1" idx="52"/>
        </p15:threadingInfo>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0-04-16T14:20:29.549" idx="45">
    <p:pos x="10" y="10"/>
    <p:text>Prediction used for interpolation</p:text>
    <p:extLst>
      <p:ext uri="{C676402C-5697-4E1C-873F-D02D1690AC5C}">
        <p15:threadingInfo xmlns:p15="http://schemas.microsoft.com/office/powerpoint/2012/main" timeZoneBias="-33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0-04-08T10:13:56.934" idx="4">
    <p:pos x="10" y="10"/>
    <p:text>different mud depths
complete absence of data</p:text>
    <p:extLst>
      <p:ext uri="{C676402C-5697-4E1C-873F-D02D1690AC5C}">
        <p15:threadingInfo xmlns:p15="http://schemas.microsoft.com/office/powerpoint/2012/main" timeZoneBias="-33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0-04-16T14:26:46.786" idx="47">
    <p:pos x="10" y="10"/>
    <p:text>density scale &lt;3.5</p:text>
    <p:extLst>
      <p:ext uri="{C676402C-5697-4E1C-873F-D02D1690AC5C}">
        <p15:threadingInfo xmlns:p15="http://schemas.microsoft.com/office/powerpoint/2012/main" timeZoneBias="-33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0-04-09T21:17:28.792" idx="14">
    <p:pos x="1474" y="-678"/>
    <p:text/>
    <p:extLst>
      <p:ext uri="{C676402C-5697-4E1C-873F-D02D1690AC5C}">
        <p15:threadingInfo xmlns:p15="http://schemas.microsoft.com/office/powerpoint/2012/main" timeZoneBias="-330"/>
      </p:ext>
    </p:extLst>
  </p:cm>
  <p:cm authorId="1" dt="2020-04-09T21:28:46.048" idx="16">
    <p:pos x="1474" y="-542"/>
    <p:text>real time scenario</p:text>
    <p:extLst>
      <p:ext uri="{C676402C-5697-4E1C-873F-D02D1690AC5C}">
        <p15:threadingInfo xmlns:p15="http://schemas.microsoft.com/office/powerpoint/2012/main" timeZoneBias="-330">
          <p15:parentCm authorId="1" idx="14"/>
        </p15:threadingInfo>
      </p:ext>
    </p:extLst>
  </p:cm>
  <p:cm authorId="1" dt="2020-04-09T21:28:25.249" idx="15">
    <p:pos x="4020" y="-223"/>
    <p:text>change (1,2)</p:text>
    <p:extLst>
      <p:ext uri="{C676402C-5697-4E1C-873F-D02D1690AC5C}">
        <p15:threadingInfo xmlns:p15="http://schemas.microsoft.com/office/powerpoint/2012/main" timeZoneBias="-330"/>
      </p:ext>
    </p:extLst>
  </p:cm>
  <p:cm authorId="1" dt="2020-04-09T21:53:47.426" idx="20">
    <p:pos x="4020" y="-87"/>
    <p:text>add linear fit equation with poly fit</p:text>
    <p:extLst>
      <p:ext uri="{C676402C-5697-4E1C-873F-D02D1690AC5C}">
        <p15:threadingInfo xmlns:p15="http://schemas.microsoft.com/office/powerpoint/2012/main" timeZoneBias="-330">
          <p15:parentCm authorId="1" idx="15"/>
        </p15:threadingInfo>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20-04-16T13:59:00.789" idx="37">
    <p:pos x="10" y="10"/>
    <p:text>training zone selection(Slicing), zoning , best fit, Smoothing</p:text>
    <p:extLst>
      <p:ext uri="{C676402C-5697-4E1C-873F-D02D1690AC5C}">
        <p15:threadingInfo xmlns:p15="http://schemas.microsoft.com/office/powerpoint/2012/main" timeZoneBias="-330"/>
      </p:ext>
    </p:extLst>
  </p:cm>
  <p:cm authorId="1" dt="2020-04-16T14:01:18.649" idx="38">
    <p:pos x="10" y="146"/>
    <p:text>nomenclature</p:text>
    <p:extLst>
      <p:ext uri="{C676402C-5697-4E1C-873F-D02D1690AC5C}">
        <p15:threadingInfo xmlns:p15="http://schemas.microsoft.com/office/powerpoint/2012/main" timeZoneBias="-330">
          <p15:parentCm authorId="1" idx="37"/>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4-09T09:52:14.463" idx="7">
    <p:pos x="10" y="10"/>
    <p:text>impediments, contraints , expectations, vartey of reason classified into four major types</p:text>
    <p:extLst>
      <p:ext uri="{C676402C-5697-4E1C-873F-D02D1690AC5C}">
        <p15:threadingInfo xmlns:p15="http://schemas.microsoft.com/office/powerpoint/2012/main" timeZoneBias="-330"/>
      </p:ext>
    </p:extLst>
  </p:cm>
  <p:cm authorId="1" dt="2020-04-16T13:22:52.079" idx="22">
    <p:pos x="10" y="146"/>
    <p:text>Figures</p:text>
    <p:extLst>
      <p:ext uri="{C676402C-5697-4E1C-873F-D02D1690AC5C}">
        <p15:threadingInfo xmlns:p15="http://schemas.microsoft.com/office/powerpoint/2012/main" timeZoneBias="-330">
          <p15:parentCm authorId="1" idx="7"/>
        </p15:threadingInfo>
      </p:ext>
    </p:extLst>
  </p:cm>
  <p:cm authorId="1" dt="2020-04-16T13:25:51.393" idx="23">
    <p:pos x="10" y="282"/>
    <p:text>VDL kharaab,interference,data gap snaps</p:text>
    <p:extLst>
      <p:ext uri="{C676402C-5697-4E1C-873F-D02D1690AC5C}">
        <p15:threadingInfo xmlns:p15="http://schemas.microsoft.com/office/powerpoint/2012/main" timeZoneBias="-330">
          <p15:parentCm authorId="1" idx="7"/>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4-09T09:52:50.730" idx="8">
    <p:pos x="10" y="10"/>
    <p:text>consideration all aspetcs,deliver an optimal solution</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4-09T10:04:46.124" idx="11">
    <p:pos x="10" y="10"/>
    <p:text>test error</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4-09T20:48:25.459" idx="13">
    <p:pos x="10" y="10"/>
    <p:text>MLR improvement, intervention empkhasise</p:text>
    <p:extLst>
      <p:ext uri="{C676402C-5697-4E1C-873F-D02D1690AC5C}">
        <p15:threadingInfo xmlns:p15="http://schemas.microsoft.com/office/powerpoint/2012/main" timeZoneBias="-330"/>
      </p:ext>
    </p:extLst>
  </p:cm>
  <p:cm authorId="1" dt="2020-04-16T13:26:48.274" idx="24">
    <p:pos x="10" y="146"/>
    <p:text>Label krna hai</p:text>
    <p:extLst>
      <p:ext uri="{C676402C-5697-4E1C-873F-D02D1690AC5C}">
        <p15:threadingInfo xmlns:p15="http://schemas.microsoft.com/office/powerpoint/2012/main" timeZoneBias="-330">
          <p15:parentCm authorId="1" idx="13"/>
        </p15:threadingInfo>
      </p:ext>
    </p:extLst>
  </p:cm>
  <p:cm authorId="1" dt="2020-04-16T13:35:42.374" idx="27">
    <p:pos x="10" y="282"/>
    <p:text>formation zone identification,selecting good zones,</p:text>
    <p:extLst>
      <p:ext uri="{C676402C-5697-4E1C-873F-D02D1690AC5C}">
        <p15:threadingInfo xmlns:p15="http://schemas.microsoft.com/office/powerpoint/2012/main" timeZoneBias="-330">
          <p15:parentCm authorId="1" idx="13"/>
        </p15:threadingInfo>
      </p:ext>
    </p:extLst>
  </p:cm>
  <p:cm authorId="1" dt="2020-04-16T13:35:42.470" idx="28">
    <p:pos x="146" y="146"/>
    <p:text>time analysis 
sformation changes , zoning , MINA well, different MLR equation for different zones, Selection of aones, at times unavailaibility of log data</p:text>
    <p:extLst>
      <p:ext uri="{C676402C-5697-4E1C-873F-D02D1690AC5C}">
        <p15:threadingInfo xmlns:p15="http://schemas.microsoft.com/office/powerpoint/2012/main" timeZoneBias="-330"/>
      </p:ext>
    </p:extLst>
  </p:cm>
  <p:cm authorId="1" dt="2020-04-16T13:40:17.715" idx="29">
    <p:pos x="282" y="282"/>
    <p:text>200-450 zone snap lithology change high,Single GR it is difficult correlate , multiple models</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4-09T14:19:52.130" idx="12">
    <p:pos x="10" y="10"/>
    <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4-16T13:28:00.364" idx="25">
    <p:pos x="10" y="10"/>
    <p:text>refine  2 types of scenario
expalin uni and multi 
 one input expalin (only one input - Higlight)</p:text>
    <p:extLst>
      <p:ext uri="{C676402C-5697-4E1C-873F-D02D1690AC5C}">
        <p15:threadingInfo xmlns:p15="http://schemas.microsoft.com/office/powerpoint/2012/main" timeZoneBias="-330"/>
      </p:ext>
    </p:extLst>
  </p:cm>
  <p:cm authorId="1" dt="2020-04-16T13:32:16.732" idx="26">
    <p:pos x="10" y="146"/>
    <p:text>Example</p:text>
    <p:extLst>
      <p:ext uri="{C676402C-5697-4E1C-873F-D02D1690AC5C}">
        <p15:threadingInfo xmlns:p15="http://schemas.microsoft.com/office/powerpoint/2012/main" timeZoneBias="-330">
          <p15:parentCm authorId="1" idx="25"/>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4-09T10:03:00.679" idx="10">
    <p:pos x="10" y="10"/>
    <p:text>all steps are incorporated along with these a algorith has been included for improving the results</p:text>
    <p:extLst>
      <p:ext uri="{C676402C-5697-4E1C-873F-D02D1690AC5C}">
        <p15:threadingInfo xmlns:p15="http://schemas.microsoft.com/office/powerpoint/2012/main" timeZoneBias="-330"/>
      </p:ext>
    </p:extLst>
  </p:cm>
  <p:cm authorId="1" dt="2020-04-16T14:22:19.495" idx="46">
    <p:pos x="10" y="146"/>
    <p:text>prediction can be used for interpolation (in house prediction), prediction of missing data variable</p:text>
    <p:extLst>
      <p:ext uri="{C676402C-5697-4E1C-873F-D02D1690AC5C}">
        <p15:threadingInfo xmlns:p15="http://schemas.microsoft.com/office/powerpoint/2012/main" timeZoneBias="-330">
          <p15:parentCm authorId="1" idx="10"/>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1E538-C6ED-4273-A37A-18DBDF8CEC03}" type="datetimeFigureOut">
              <a:rPr lang="en-IN" smtClean="0"/>
              <a:t>28-03-2021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0D644-63B8-4DF9-9130-25F0A345106B}" type="slidenum">
              <a:rPr lang="en-IN" smtClean="0"/>
              <a:t>‹#›</a:t>
            </a:fld>
            <a:endParaRPr lang="en-IN"/>
          </a:p>
        </p:txBody>
      </p:sp>
    </p:spTree>
    <p:extLst>
      <p:ext uri="{BB962C8B-B14F-4D97-AF65-F5344CB8AC3E}">
        <p14:creationId xmlns:p14="http://schemas.microsoft.com/office/powerpoint/2010/main" val="52690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1852-FF88-4235-97EE-D18299D428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74FBB3C-E4C2-4A34-B748-7DEF8BB24D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E83DB5-5D07-4209-9BCC-85786C0AA0B7}"/>
              </a:ext>
            </a:extLst>
          </p:cNvPr>
          <p:cNvSpPr>
            <a:spLocks noGrp="1"/>
          </p:cNvSpPr>
          <p:nvPr>
            <p:ph type="dt" sz="half" idx="10"/>
          </p:nvPr>
        </p:nvSpPr>
        <p:spPr/>
        <p:txBody>
          <a:bodyPr/>
          <a:lstStyle/>
          <a:p>
            <a:fld id="{A558E6CD-5805-42F5-A648-2A55B0B0090F}" type="datetime1">
              <a:rPr lang="en-IN" smtClean="0"/>
              <a:t>28-03-2021</a:t>
            </a:fld>
            <a:endParaRPr lang="en-IN"/>
          </a:p>
        </p:txBody>
      </p:sp>
      <p:sp>
        <p:nvSpPr>
          <p:cNvPr id="5" name="Footer Placeholder 4">
            <a:extLst>
              <a:ext uri="{FF2B5EF4-FFF2-40B4-BE49-F238E27FC236}">
                <a16:creationId xmlns:a16="http://schemas.microsoft.com/office/drawing/2014/main" id="{50AD57D9-13A1-4CB5-98A4-9350D40E3B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65572F-2859-4FE3-AF6A-E8CB586F7B62}"/>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4158672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A513-7B53-4C13-97F1-CB636EE3A4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0C5173-04F3-4A72-9502-5D3E90F569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F7C8E9-40D4-49A2-82B4-FC711950B6C7}"/>
              </a:ext>
            </a:extLst>
          </p:cNvPr>
          <p:cNvSpPr>
            <a:spLocks noGrp="1"/>
          </p:cNvSpPr>
          <p:nvPr>
            <p:ph type="dt" sz="half" idx="10"/>
          </p:nvPr>
        </p:nvSpPr>
        <p:spPr/>
        <p:txBody>
          <a:bodyPr/>
          <a:lstStyle/>
          <a:p>
            <a:fld id="{945C591F-77CB-43C8-8F82-E25C6053486C}" type="datetime1">
              <a:rPr lang="en-IN" smtClean="0"/>
              <a:t>28-03-2021</a:t>
            </a:fld>
            <a:endParaRPr lang="en-IN"/>
          </a:p>
        </p:txBody>
      </p:sp>
      <p:sp>
        <p:nvSpPr>
          <p:cNvPr id="5" name="Footer Placeholder 4">
            <a:extLst>
              <a:ext uri="{FF2B5EF4-FFF2-40B4-BE49-F238E27FC236}">
                <a16:creationId xmlns:a16="http://schemas.microsoft.com/office/drawing/2014/main" id="{96B76684-C47B-4A72-8EBA-084DAF0CB8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030E07-94A8-4AB4-9CC1-B55DBB7DA810}"/>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1748365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FB3384-D9B2-4CF3-B4E7-6BB0EA06F7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3E1E43-F25B-489A-B29E-AF8DF93A7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A3740F-5798-4AD3-A216-6A9F806AF506}"/>
              </a:ext>
            </a:extLst>
          </p:cNvPr>
          <p:cNvSpPr>
            <a:spLocks noGrp="1"/>
          </p:cNvSpPr>
          <p:nvPr>
            <p:ph type="dt" sz="half" idx="10"/>
          </p:nvPr>
        </p:nvSpPr>
        <p:spPr/>
        <p:txBody>
          <a:bodyPr/>
          <a:lstStyle/>
          <a:p>
            <a:fld id="{CF349D70-8D15-4E0E-B238-477B8E3A281D}" type="datetime1">
              <a:rPr lang="en-IN" smtClean="0"/>
              <a:t>28-03-2021</a:t>
            </a:fld>
            <a:endParaRPr lang="en-IN"/>
          </a:p>
        </p:txBody>
      </p:sp>
      <p:sp>
        <p:nvSpPr>
          <p:cNvPr id="5" name="Footer Placeholder 4">
            <a:extLst>
              <a:ext uri="{FF2B5EF4-FFF2-40B4-BE49-F238E27FC236}">
                <a16:creationId xmlns:a16="http://schemas.microsoft.com/office/drawing/2014/main" id="{BA66BA77-324C-4DF8-B991-7134ACBC2D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7889F7-9980-4145-AA76-F34AF225B481}"/>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197517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5C8E3-9562-4363-894C-1541675A53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DF8CD6-EE2F-4472-9CB2-B0A85C3D42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6F82AB-3381-4E4E-80BE-18B478344D26}"/>
              </a:ext>
            </a:extLst>
          </p:cNvPr>
          <p:cNvSpPr>
            <a:spLocks noGrp="1"/>
          </p:cNvSpPr>
          <p:nvPr>
            <p:ph type="dt" sz="half" idx="10"/>
          </p:nvPr>
        </p:nvSpPr>
        <p:spPr/>
        <p:txBody>
          <a:bodyPr/>
          <a:lstStyle/>
          <a:p>
            <a:fld id="{D409CE90-4B37-44E3-8018-EB90192691F7}" type="datetime1">
              <a:rPr lang="en-IN" smtClean="0"/>
              <a:t>28-03-2021</a:t>
            </a:fld>
            <a:endParaRPr lang="en-IN"/>
          </a:p>
        </p:txBody>
      </p:sp>
      <p:sp>
        <p:nvSpPr>
          <p:cNvPr id="5" name="Footer Placeholder 4">
            <a:extLst>
              <a:ext uri="{FF2B5EF4-FFF2-40B4-BE49-F238E27FC236}">
                <a16:creationId xmlns:a16="http://schemas.microsoft.com/office/drawing/2014/main" id="{3B48CCF4-FEBD-4851-983C-173A96255E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4EF6CA-B61C-4505-8B99-D421ED8A9F9B}"/>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614459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3376-6B62-4C62-A54F-192A21D0CB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2B4C50-2F24-40CE-9431-C1E9CE9CBB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0B5F0-18D1-4638-9848-9FD37B99B139}"/>
              </a:ext>
            </a:extLst>
          </p:cNvPr>
          <p:cNvSpPr>
            <a:spLocks noGrp="1"/>
          </p:cNvSpPr>
          <p:nvPr>
            <p:ph type="dt" sz="half" idx="10"/>
          </p:nvPr>
        </p:nvSpPr>
        <p:spPr/>
        <p:txBody>
          <a:bodyPr/>
          <a:lstStyle/>
          <a:p>
            <a:fld id="{70683124-9C31-4CC5-8265-108B84177542}" type="datetime1">
              <a:rPr lang="en-IN" smtClean="0"/>
              <a:t>28-03-2021</a:t>
            </a:fld>
            <a:endParaRPr lang="en-IN"/>
          </a:p>
        </p:txBody>
      </p:sp>
      <p:sp>
        <p:nvSpPr>
          <p:cNvPr id="5" name="Footer Placeholder 4">
            <a:extLst>
              <a:ext uri="{FF2B5EF4-FFF2-40B4-BE49-F238E27FC236}">
                <a16:creationId xmlns:a16="http://schemas.microsoft.com/office/drawing/2014/main" id="{A459937B-72C0-4108-94C3-55841DD1C7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130106-86C0-4C8C-9CF0-68F4C1688C49}"/>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94658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B201-8CF4-476A-AB7C-FA66971FBB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511125-EFBF-4CF3-9EEC-C36368A9B8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EBE303-1957-48E1-882A-4B34DF6105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B21673D-CB18-44E8-A25F-16A10AB115DD}"/>
              </a:ext>
            </a:extLst>
          </p:cNvPr>
          <p:cNvSpPr>
            <a:spLocks noGrp="1"/>
          </p:cNvSpPr>
          <p:nvPr>
            <p:ph type="dt" sz="half" idx="10"/>
          </p:nvPr>
        </p:nvSpPr>
        <p:spPr/>
        <p:txBody>
          <a:bodyPr/>
          <a:lstStyle/>
          <a:p>
            <a:fld id="{F3077411-EE3B-4418-BF25-B19DFAF13DAB}" type="datetime1">
              <a:rPr lang="en-IN" smtClean="0"/>
              <a:t>28-03-2021</a:t>
            </a:fld>
            <a:endParaRPr lang="en-IN"/>
          </a:p>
        </p:txBody>
      </p:sp>
      <p:sp>
        <p:nvSpPr>
          <p:cNvPr id="6" name="Footer Placeholder 5">
            <a:extLst>
              <a:ext uri="{FF2B5EF4-FFF2-40B4-BE49-F238E27FC236}">
                <a16:creationId xmlns:a16="http://schemas.microsoft.com/office/drawing/2014/main" id="{739A1E2B-2DA3-4108-8540-AE6B98721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1E5DAC-4CD9-4F55-A3D5-F9C1FDCCE863}"/>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293790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62C0-5040-4CC4-BB04-FB071D8E7F1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F44245-6AEE-4769-8D63-6C29428F09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28E49A-2F2B-44BF-BD43-9EA639717A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F6EDBA-1C9D-486E-998B-FCA4391871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1FE1FE-91C1-4ECD-9230-8F953AF66A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EE1050A-D36D-45C1-92B8-4CFA1B95A59E}"/>
              </a:ext>
            </a:extLst>
          </p:cNvPr>
          <p:cNvSpPr>
            <a:spLocks noGrp="1"/>
          </p:cNvSpPr>
          <p:nvPr>
            <p:ph type="dt" sz="half" idx="10"/>
          </p:nvPr>
        </p:nvSpPr>
        <p:spPr/>
        <p:txBody>
          <a:bodyPr/>
          <a:lstStyle/>
          <a:p>
            <a:fld id="{49D13700-AA73-4C5A-897D-8056304E126F}" type="datetime1">
              <a:rPr lang="en-IN" smtClean="0"/>
              <a:t>28-03-2021</a:t>
            </a:fld>
            <a:endParaRPr lang="en-IN"/>
          </a:p>
        </p:txBody>
      </p:sp>
      <p:sp>
        <p:nvSpPr>
          <p:cNvPr id="8" name="Footer Placeholder 7">
            <a:extLst>
              <a:ext uri="{FF2B5EF4-FFF2-40B4-BE49-F238E27FC236}">
                <a16:creationId xmlns:a16="http://schemas.microsoft.com/office/drawing/2014/main" id="{79E61811-E4F3-470F-ABD6-3853952F34B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D77B12-B4C5-4611-842E-94936B4388C0}"/>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302062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FCFC-A94B-4521-A075-AB61C4319F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C3B01ED-96D5-4388-966D-F82CA3174738}"/>
              </a:ext>
            </a:extLst>
          </p:cNvPr>
          <p:cNvSpPr>
            <a:spLocks noGrp="1"/>
          </p:cNvSpPr>
          <p:nvPr>
            <p:ph type="dt" sz="half" idx="10"/>
          </p:nvPr>
        </p:nvSpPr>
        <p:spPr/>
        <p:txBody>
          <a:bodyPr/>
          <a:lstStyle/>
          <a:p>
            <a:fld id="{BE19A170-0017-48D3-8501-B8F709594D0C}" type="datetime1">
              <a:rPr lang="en-IN" smtClean="0"/>
              <a:t>28-03-2021</a:t>
            </a:fld>
            <a:endParaRPr lang="en-IN"/>
          </a:p>
        </p:txBody>
      </p:sp>
      <p:sp>
        <p:nvSpPr>
          <p:cNvPr id="4" name="Footer Placeholder 3">
            <a:extLst>
              <a:ext uri="{FF2B5EF4-FFF2-40B4-BE49-F238E27FC236}">
                <a16:creationId xmlns:a16="http://schemas.microsoft.com/office/drawing/2014/main" id="{FE2F1B7A-DDB3-403D-8A2E-7C88463BE1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1C6BF7-8B42-4B2F-8E39-2B76A2020CDB}"/>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2754556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3FE436-1ADB-4CDA-9549-C80E685E6E53}"/>
              </a:ext>
            </a:extLst>
          </p:cNvPr>
          <p:cNvSpPr>
            <a:spLocks noGrp="1"/>
          </p:cNvSpPr>
          <p:nvPr>
            <p:ph type="dt" sz="half" idx="10"/>
          </p:nvPr>
        </p:nvSpPr>
        <p:spPr/>
        <p:txBody>
          <a:bodyPr/>
          <a:lstStyle/>
          <a:p>
            <a:fld id="{3367B941-CF63-431D-907B-A70800E2D124}" type="datetime1">
              <a:rPr lang="en-IN" smtClean="0"/>
              <a:t>28-03-2021</a:t>
            </a:fld>
            <a:endParaRPr lang="en-IN"/>
          </a:p>
        </p:txBody>
      </p:sp>
      <p:sp>
        <p:nvSpPr>
          <p:cNvPr id="3" name="Footer Placeholder 2">
            <a:extLst>
              <a:ext uri="{FF2B5EF4-FFF2-40B4-BE49-F238E27FC236}">
                <a16:creationId xmlns:a16="http://schemas.microsoft.com/office/drawing/2014/main" id="{83737E9F-A3E0-48FD-BD6A-11F60941217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7E001A-E9AC-4912-80F0-75E50D8A867E}"/>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764391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B9C-D22B-4A77-BBB9-1CA9DC0833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00ADBD-A6FD-49AC-A0A5-EDC54BD154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E68ADB8-108A-4550-B101-CE777F66C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BB70F-5D92-47D4-A230-250E34711538}"/>
              </a:ext>
            </a:extLst>
          </p:cNvPr>
          <p:cNvSpPr>
            <a:spLocks noGrp="1"/>
          </p:cNvSpPr>
          <p:nvPr>
            <p:ph type="dt" sz="half" idx="10"/>
          </p:nvPr>
        </p:nvSpPr>
        <p:spPr/>
        <p:txBody>
          <a:bodyPr/>
          <a:lstStyle/>
          <a:p>
            <a:fld id="{1290F9A8-16C3-4820-8AFE-000ADCCC55C8}" type="datetime1">
              <a:rPr lang="en-IN" smtClean="0"/>
              <a:t>28-03-2021</a:t>
            </a:fld>
            <a:endParaRPr lang="en-IN"/>
          </a:p>
        </p:txBody>
      </p:sp>
      <p:sp>
        <p:nvSpPr>
          <p:cNvPr id="6" name="Footer Placeholder 5">
            <a:extLst>
              <a:ext uri="{FF2B5EF4-FFF2-40B4-BE49-F238E27FC236}">
                <a16:creationId xmlns:a16="http://schemas.microsoft.com/office/drawing/2014/main" id="{8E5C991F-61B3-4FD3-AE6D-6DB0BA44B3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ED6413-1C4C-4578-8603-42DD5D0CF68E}"/>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426907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8E16-1336-42A4-8918-64884A976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C59802-C541-4976-9940-D443A3737D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061FD7-7CB4-4A5F-AC8D-367E7D46D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04C36-0BBC-489D-B6D9-D429DC09D523}"/>
              </a:ext>
            </a:extLst>
          </p:cNvPr>
          <p:cNvSpPr>
            <a:spLocks noGrp="1"/>
          </p:cNvSpPr>
          <p:nvPr>
            <p:ph type="dt" sz="half" idx="10"/>
          </p:nvPr>
        </p:nvSpPr>
        <p:spPr/>
        <p:txBody>
          <a:bodyPr/>
          <a:lstStyle/>
          <a:p>
            <a:fld id="{A8F3B9A2-BD78-4ECC-A335-80333850EB46}" type="datetime1">
              <a:rPr lang="en-IN" smtClean="0"/>
              <a:t>28-03-2021</a:t>
            </a:fld>
            <a:endParaRPr lang="en-IN"/>
          </a:p>
        </p:txBody>
      </p:sp>
      <p:sp>
        <p:nvSpPr>
          <p:cNvPr id="6" name="Footer Placeholder 5">
            <a:extLst>
              <a:ext uri="{FF2B5EF4-FFF2-40B4-BE49-F238E27FC236}">
                <a16:creationId xmlns:a16="http://schemas.microsoft.com/office/drawing/2014/main" id="{29C10766-A1DE-4714-9DB5-68A0FFFA80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A8A924-FC5A-409D-97F1-F078A12B043D}"/>
              </a:ext>
            </a:extLst>
          </p:cNvPr>
          <p:cNvSpPr>
            <a:spLocks noGrp="1"/>
          </p:cNvSpPr>
          <p:nvPr>
            <p:ph type="sldNum" sz="quarter" idx="12"/>
          </p:nvPr>
        </p:nvSpPr>
        <p:spPr/>
        <p:txBody>
          <a:bodyPr/>
          <a:lstStyle/>
          <a:p>
            <a:fld id="{C99F0135-F789-427A-93E0-6D6630919395}" type="slidenum">
              <a:rPr lang="en-IN" smtClean="0"/>
              <a:t>‹#›</a:t>
            </a:fld>
            <a:endParaRPr lang="en-IN"/>
          </a:p>
        </p:txBody>
      </p:sp>
    </p:spTree>
    <p:extLst>
      <p:ext uri="{BB962C8B-B14F-4D97-AF65-F5344CB8AC3E}">
        <p14:creationId xmlns:p14="http://schemas.microsoft.com/office/powerpoint/2010/main" val="336113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0A7DD9-8242-4C18-BE55-44F254B924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EB2C69-1D5F-47A9-90F3-5DF34B443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8BDA24-6DD1-4BB0-83D7-58F38475A6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D1598-A1A3-431D-B694-EA959E087CD3}" type="datetime1">
              <a:rPr lang="en-IN" smtClean="0"/>
              <a:t>28-03-2021</a:t>
            </a:fld>
            <a:endParaRPr lang="en-IN"/>
          </a:p>
        </p:txBody>
      </p:sp>
      <p:sp>
        <p:nvSpPr>
          <p:cNvPr id="5" name="Footer Placeholder 4">
            <a:extLst>
              <a:ext uri="{FF2B5EF4-FFF2-40B4-BE49-F238E27FC236}">
                <a16:creationId xmlns:a16="http://schemas.microsoft.com/office/drawing/2014/main" id="{B473ADE5-1E5D-4D22-9D61-06D4676523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2EF380-B4A4-4F57-811F-9C91425EC6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F0135-F789-427A-93E0-6D6630919395}" type="slidenum">
              <a:rPr lang="en-IN" smtClean="0"/>
              <a:t>‹#›</a:t>
            </a:fld>
            <a:endParaRPr lang="en-IN"/>
          </a:p>
        </p:txBody>
      </p:sp>
      <p:sp>
        <p:nvSpPr>
          <p:cNvPr id="7" name="MSIPCMContentMarking" descr="{&quot;HashCode&quot;:1831732991,&quot;Placement&quot;:&quot;Footer&quot;}">
            <a:extLst>
              <a:ext uri="{FF2B5EF4-FFF2-40B4-BE49-F238E27FC236}">
                <a16:creationId xmlns:a16="http://schemas.microsoft.com/office/drawing/2014/main" id="{D68A4BB0-2E00-4B04-AE3F-2EA34EFC9FD2}"/>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ts val="0"/>
              </a:spcBef>
              <a:spcAft>
                <a:spcPts val="0"/>
              </a:spcAft>
            </a:pPr>
            <a:r>
              <a:rPr lang="en-IN"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3164097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11.xml"/><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comments" Target="../comments/comment12.xml"/><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comments" Target="../comments/commen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comments" Target="../comments/comment14.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comments" Target="../comments/comment1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comments" Target="../comments/comment16.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omments" Target="../comments/comment20.xml"/><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2" Type="http://schemas.openxmlformats.org/officeDocument/2006/relationships/comments" Target="../comments/comment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comments" Target="../comments/comment24.xml"/><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8.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comments" Target="../comments/comment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comments" Target="../comments/comment26.xml"/></Relationships>
</file>

<file path=ppt/slides/_rels/slide5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comments" Target="../comments/comment27.xml"/><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1.png"/><Relationship Id="rId1" Type="http://schemas.openxmlformats.org/officeDocument/2006/relationships/slideLayout" Target="../slideLayouts/slideLayout6.xml"/><Relationship Id="rId4" Type="http://schemas.openxmlformats.org/officeDocument/2006/relationships/comments" Target="../comments/comment28.xml"/></Relationships>
</file>

<file path=ppt/slides/_rels/slide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FA3B-C190-42AF-8FDD-157CA8025D9C}"/>
              </a:ext>
            </a:extLst>
          </p:cNvPr>
          <p:cNvSpPr>
            <a:spLocks noGrp="1"/>
          </p:cNvSpPr>
          <p:nvPr>
            <p:ph type="title"/>
          </p:nvPr>
        </p:nvSpPr>
        <p:spPr>
          <a:xfrm>
            <a:off x="657131" y="1578290"/>
            <a:ext cx="10515600" cy="1325563"/>
          </a:xfrm>
        </p:spPr>
        <p:txBody>
          <a:bodyPr/>
          <a:lstStyle/>
          <a:p>
            <a:pPr algn="ctr"/>
            <a:r>
              <a:rPr lang="en-IN" dirty="0"/>
              <a:t>Prediction and Interpolation using Regression Methods</a:t>
            </a:r>
          </a:p>
        </p:txBody>
      </p:sp>
      <p:sp>
        <p:nvSpPr>
          <p:cNvPr id="4" name="TextBox 3">
            <a:extLst>
              <a:ext uri="{FF2B5EF4-FFF2-40B4-BE49-F238E27FC236}">
                <a16:creationId xmlns:a16="http://schemas.microsoft.com/office/drawing/2014/main" id="{AA767FE7-7122-46AE-A0C2-2175BE8F5805}"/>
              </a:ext>
            </a:extLst>
          </p:cNvPr>
          <p:cNvSpPr txBox="1"/>
          <p:nvPr/>
        </p:nvSpPr>
        <p:spPr>
          <a:xfrm>
            <a:off x="6096000" y="3353983"/>
            <a:ext cx="6797842" cy="1200329"/>
          </a:xfrm>
          <a:prstGeom prst="rect">
            <a:avLst/>
          </a:prstGeom>
          <a:noFill/>
        </p:spPr>
        <p:txBody>
          <a:bodyPr wrap="square" rtlCol="0">
            <a:spAutoFit/>
          </a:bodyPr>
          <a:lstStyle/>
          <a:p>
            <a:r>
              <a:rPr lang="en-IN" sz="3600" dirty="0"/>
              <a:t>SHUBHAM SINGH</a:t>
            </a:r>
            <a:br>
              <a:rPr lang="en-IN" sz="3600" dirty="0"/>
            </a:br>
            <a:r>
              <a:rPr lang="en-IN" sz="3600" dirty="0"/>
              <a:t>06278584</a:t>
            </a:r>
          </a:p>
        </p:txBody>
      </p:sp>
      <p:sp>
        <p:nvSpPr>
          <p:cNvPr id="3" name="Slide Number Placeholder 2">
            <a:extLst>
              <a:ext uri="{FF2B5EF4-FFF2-40B4-BE49-F238E27FC236}">
                <a16:creationId xmlns:a16="http://schemas.microsoft.com/office/drawing/2014/main" id="{606AD56E-272B-45BF-AE04-4DD3EC5CB1F0}"/>
              </a:ext>
            </a:extLst>
          </p:cNvPr>
          <p:cNvSpPr>
            <a:spLocks noGrp="1"/>
          </p:cNvSpPr>
          <p:nvPr>
            <p:ph type="sldNum" sz="quarter" idx="12"/>
          </p:nvPr>
        </p:nvSpPr>
        <p:spPr/>
        <p:txBody>
          <a:bodyPr/>
          <a:lstStyle/>
          <a:p>
            <a:fld id="{C99F0135-F789-427A-93E0-6D6630919395}" type="slidenum">
              <a:rPr lang="en-IN" smtClean="0"/>
              <a:t>1</a:t>
            </a:fld>
            <a:endParaRPr lang="en-IN"/>
          </a:p>
        </p:txBody>
      </p:sp>
    </p:spTree>
    <p:extLst>
      <p:ext uri="{BB962C8B-B14F-4D97-AF65-F5344CB8AC3E}">
        <p14:creationId xmlns:p14="http://schemas.microsoft.com/office/powerpoint/2010/main" val="1927444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A9752-4FF2-49AC-94CD-A5D07F56A93D}"/>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IN" sz="3600" dirty="0">
                <a:solidFill>
                  <a:schemeClr val="bg1"/>
                </a:solidFill>
              </a:rPr>
              <a:t>Proposed Regression Procedure</a:t>
            </a:r>
            <a:endParaRPr lang="en-US" sz="3600" dirty="0">
              <a:solidFill>
                <a:schemeClr val="bg1"/>
              </a:solidFill>
            </a:endParaRPr>
          </a:p>
        </p:txBody>
      </p:sp>
      <p:cxnSp>
        <p:nvCxnSpPr>
          <p:cNvPr id="5" name="Straight Connector 4">
            <a:extLst>
              <a:ext uri="{FF2B5EF4-FFF2-40B4-BE49-F238E27FC236}">
                <a16:creationId xmlns:a16="http://schemas.microsoft.com/office/drawing/2014/main" id="{854A040B-38F0-4D0F-87FA-F40D5B740C01}"/>
              </a:ext>
            </a:extLst>
          </p:cNvPr>
          <p:cNvCxnSpPr>
            <a:cxnSpLocks/>
          </p:cNvCxnSpPr>
          <p:nvPr/>
        </p:nvCxnSpPr>
        <p:spPr>
          <a:xfrm flipV="1">
            <a:off x="660709" y="6172548"/>
            <a:ext cx="9605727" cy="99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185C781-1D4C-4998-9CB2-3E504EC2E168}"/>
              </a:ext>
            </a:extLst>
          </p:cNvPr>
          <p:cNvCxnSpPr>
            <a:cxnSpLocks/>
          </p:cNvCxnSpPr>
          <p:nvPr/>
        </p:nvCxnSpPr>
        <p:spPr>
          <a:xfrm>
            <a:off x="1458186" y="3352683"/>
            <a:ext cx="0" cy="2919453"/>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554485-95C7-456A-A491-534D2F0DE276}"/>
              </a:ext>
            </a:extLst>
          </p:cNvPr>
          <p:cNvSpPr txBox="1"/>
          <p:nvPr/>
        </p:nvSpPr>
        <p:spPr>
          <a:xfrm>
            <a:off x="87338" y="3263266"/>
            <a:ext cx="1430049" cy="1015663"/>
          </a:xfrm>
          <a:prstGeom prst="rect">
            <a:avLst/>
          </a:prstGeom>
          <a:noFill/>
        </p:spPr>
        <p:txBody>
          <a:bodyPr wrap="square" rtlCol="0">
            <a:spAutoFit/>
          </a:bodyPr>
          <a:lstStyle/>
          <a:p>
            <a:r>
              <a:rPr lang="en-IN" sz="1500" dirty="0"/>
              <a:t>Automated compartmentalization of the data</a:t>
            </a:r>
          </a:p>
        </p:txBody>
      </p:sp>
      <p:cxnSp>
        <p:nvCxnSpPr>
          <p:cNvPr id="9" name="Straight Connector 8">
            <a:extLst>
              <a:ext uri="{FF2B5EF4-FFF2-40B4-BE49-F238E27FC236}">
                <a16:creationId xmlns:a16="http://schemas.microsoft.com/office/drawing/2014/main" id="{C5AA608F-B6C2-49B8-8C6A-750F3364525D}"/>
              </a:ext>
            </a:extLst>
          </p:cNvPr>
          <p:cNvCxnSpPr>
            <a:cxnSpLocks/>
          </p:cNvCxnSpPr>
          <p:nvPr/>
        </p:nvCxnSpPr>
        <p:spPr>
          <a:xfrm>
            <a:off x="3249745" y="3678560"/>
            <a:ext cx="0" cy="254378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1CB583-A93E-43BD-9595-4A3753D0CE13}"/>
              </a:ext>
            </a:extLst>
          </p:cNvPr>
          <p:cNvSpPr txBox="1"/>
          <p:nvPr/>
        </p:nvSpPr>
        <p:spPr>
          <a:xfrm>
            <a:off x="2156829" y="3628766"/>
            <a:ext cx="1133194" cy="784830"/>
          </a:xfrm>
          <a:prstGeom prst="rect">
            <a:avLst/>
          </a:prstGeom>
          <a:noFill/>
        </p:spPr>
        <p:txBody>
          <a:bodyPr wrap="square" rtlCol="0">
            <a:spAutoFit/>
          </a:bodyPr>
          <a:lstStyle/>
          <a:p>
            <a:r>
              <a:rPr lang="en-IN" sz="1500" dirty="0"/>
              <a:t>Mechanized selection of features</a:t>
            </a:r>
          </a:p>
        </p:txBody>
      </p:sp>
      <p:cxnSp>
        <p:nvCxnSpPr>
          <p:cNvPr id="13" name="Straight Connector 12">
            <a:extLst>
              <a:ext uri="{FF2B5EF4-FFF2-40B4-BE49-F238E27FC236}">
                <a16:creationId xmlns:a16="http://schemas.microsoft.com/office/drawing/2014/main" id="{67479F4C-8DA6-4002-85F7-77CDAF5C1C7D}"/>
              </a:ext>
            </a:extLst>
          </p:cNvPr>
          <p:cNvCxnSpPr>
            <a:cxnSpLocks/>
          </p:cNvCxnSpPr>
          <p:nvPr/>
        </p:nvCxnSpPr>
        <p:spPr>
          <a:xfrm>
            <a:off x="5463572" y="4208717"/>
            <a:ext cx="0" cy="2013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9534FF-7917-4167-A19E-D7B9C7839EF1}"/>
              </a:ext>
            </a:extLst>
          </p:cNvPr>
          <p:cNvCxnSpPr>
            <a:cxnSpLocks/>
          </p:cNvCxnSpPr>
          <p:nvPr/>
        </p:nvCxnSpPr>
        <p:spPr>
          <a:xfrm>
            <a:off x="7884686" y="4666754"/>
            <a:ext cx="0" cy="152970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910F460-5D2A-4A07-81A0-B91B6D762C96}"/>
              </a:ext>
            </a:extLst>
          </p:cNvPr>
          <p:cNvSpPr txBox="1"/>
          <p:nvPr/>
        </p:nvSpPr>
        <p:spPr>
          <a:xfrm>
            <a:off x="6621484" y="4666754"/>
            <a:ext cx="1133193" cy="1477328"/>
          </a:xfrm>
          <a:prstGeom prst="rect">
            <a:avLst/>
          </a:prstGeom>
          <a:noFill/>
        </p:spPr>
        <p:txBody>
          <a:bodyPr wrap="square" rtlCol="0">
            <a:spAutoFit/>
          </a:bodyPr>
          <a:lstStyle/>
          <a:p>
            <a:r>
              <a:rPr lang="en-IN" sz="1500" dirty="0"/>
              <a:t>Self-Regulated Metric backed selection of algorithm</a:t>
            </a:r>
          </a:p>
        </p:txBody>
      </p:sp>
      <p:cxnSp>
        <p:nvCxnSpPr>
          <p:cNvPr id="22" name="Straight Connector 21">
            <a:extLst>
              <a:ext uri="{FF2B5EF4-FFF2-40B4-BE49-F238E27FC236}">
                <a16:creationId xmlns:a16="http://schemas.microsoft.com/office/drawing/2014/main" id="{DBAB0EDF-BCCF-4EC9-9212-4045557D500A}"/>
              </a:ext>
            </a:extLst>
          </p:cNvPr>
          <p:cNvCxnSpPr>
            <a:cxnSpLocks/>
          </p:cNvCxnSpPr>
          <p:nvPr/>
        </p:nvCxnSpPr>
        <p:spPr>
          <a:xfrm>
            <a:off x="9516764" y="5025841"/>
            <a:ext cx="0" cy="1118241"/>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D8791F-978E-4B57-BD9F-11D6265B26FE}"/>
              </a:ext>
            </a:extLst>
          </p:cNvPr>
          <p:cNvSpPr txBox="1"/>
          <p:nvPr/>
        </p:nvSpPr>
        <p:spPr>
          <a:xfrm>
            <a:off x="8345991" y="5025841"/>
            <a:ext cx="1133193" cy="784830"/>
          </a:xfrm>
          <a:prstGeom prst="rect">
            <a:avLst/>
          </a:prstGeom>
          <a:noFill/>
        </p:spPr>
        <p:txBody>
          <a:bodyPr wrap="square" rtlCol="0">
            <a:spAutoFit/>
          </a:bodyPr>
          <a:lstStyle/>
          <a:p>
            <a:r>
              <a:rPr lang="en-IN" sz="1500" dirty="0"/>
              <a:t>Comprehensive error assessment</a:t>
            </a:r>
          </a:p>
        </p:txBody>
      </p:sp>
      <p:sp>
        <p:nvSpPr>
          <p:cNvPr id="27" name="Oval 26">
            <a:extLst>
              <a:ext uri="{FF2B5EF4-FFF2-40B4-BE49-F238E27FC236}">
                <a16:creationId xmlns:a16="http://schemas.microsoft.com/office/drawing/2014/main" id="{28772B18-6EFC-4CFC-9F8F-0468D8125D7F}"/>
              </a:ext>
            </a:extLst>
          </p:cNvPr>
          <p:cNvSpPr/>
          <p:nvPr/>
        </p:nvSpPr>
        <p:spPr>
          <a:xfrm>
            <a:off x="10304016" y="5739667"/>
            <a:ext cx="1523009" cy="865762"/>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Optimum Result</a:t>
            </a:r>
          </a:p>
        </p:txBody>
      </p:sp>
      <p:sp>
        <p:nvSpPr>
          <p:cNvPr id="29" name="TextBox 28">
            <a:extLst>
              <a:ext uri="{FF2B5EF4-FFF2-40B4-BE49-F238E27FC236}">
                <a16:creationId xmlns:a16="http://schemas.microsoft.com/office/drawing/2014/main" id="{6D7C1A62-7B7F-4F3D-9DA2-D92FD2CECE3E}"/>
              </a:ext>
            </a:extLst>
          </p:cNvPr>
          <p:cNvSpPr txBox="1"/>
          <p:nvPr/>
        </p:nvSpPr>
        <p:spPr>
          <a:xfrm>
            <a:off x="4318020" y="4304577"/>
            <a:ext cx="1133193" cy="1015663"/>
          </a:xfrm>
          <a:prstGeom prst="rect">
            <a:avLst/>
          </a:prstGeom>
          <a:noFill/>
        </p:spPr>
        <p:txBody>
          <a:bodyPr wrap="square" rtlCol="0">
            <a:spAutoFit/>
          </a:bodyPr>
          <a:lstStyle/>
          <a:p>
            <a:r>
              <a:rPr lang="en-IN" sz="1500" dirty="0"/>
              <a:t>Push Button Pre-processing of features</a:t>
            </a:r>
          </a:p>
        </p:txBody>
      </p:sp>
      <p:pic>
        <p:nvPicPr>
          <p:cNvPr id="3" name="Picture 2">
            <a:extLst>
              <a:ext uri="{FF2B5EF4-FFF2-40B4-BE49-F238E27FC236}">
                <a16:creationId xmlns:a16="http://schemas.microsoft.com/office/drawing/2014/main" id="{7080DB1B-460F-469C-81F7-2A86A77EFBBA}"/>
              </a:ext>
            </a:extLst>
          </p:cNvPr>
          <p:cNvPicPr>
            <a:picLocks noChangeAspect="1"/>
          </p:cNvPicPr>
          <p:nvPr/>
        </p:nvPicPr>
        <p:blipFill rotWithShape="1">
          <a:blip r:embed="rId2"/>
          <a:srcRect l="15935" t="17142" r="15161" b="13816"/>
          <a:stretch/>
        </p:blipFill>
        <p:spPr>
          <a:xfrm>
            <a:off x="7268910" y="67691"/>
            <a:ext cx="1638357" cy="1571820"/>
          </a:xfrm>
          <a:prstGeom prst="rect">
            <a:avLst/>
          </a:prstGeom>
        </p:spPr>
      </p:pic>
      <p:sp>
        <p:nvSpPr>
          <p:cNvPr id="12" name="TextBox 11">
            <a:extLst>
              <a:ext uri="{FF2B5EF4-FFF2-40B4-BE49-F238E27FC236}">
                <a16:creationId xmlns:a16="http://schemas.microsoft.com/office/drawing/2014/main" id="{62FF8508-9AF6-4E92-8CE5-5B77528E71BE}"/>
              </a:ext>
            </a:extLst>
          </p:cNvPr>
          <p:cNvSpPr txBox="1"/>
          <p:nvPr/>
        </p:nvSpPr>
        <p:spPr>
          <a:xfrm>
            <a:off x="5536976" y="75560"/>
            <a:ext cx="1860717" cy="323165"/>
          </a:xfrm>
          <a:prstGeom prst="rect">
            <a:avLst/>
          </a:prstGeom>
          <a:noFill/>
        </p:spPr>
        <p:txBody>
          <a:bodyPr wrap="square" rtlCol="0">
            <a:spAutoFit/>
          </a:bodyPr>
          <a:lstStyle/>
          <a:p>
            <a:r>
              <a:rPr lang="en-IN" sz="1500" dirty="0"/>
              <a:t>GOOD ZONES</a:t>
            </a:r>
          </a:p>
        </p:txBody>
      </p:sp>
      <p:sp>
        <p:nvSpPr>
          <p:cNvPr id="23" name="TextBox 22">
            <a:extLst>
              <a:ext uri="{FF2B5EF4-FFF2-40B4-BE49-F238E27FC236}">
                <a16:creationId xmlns:a16="http://schemas.microsoft.com/office/drawing/2014/main" id="{07249D7D-C456-43A1-83BC-723F6D2B78E1}"/>
              </a:ext>
            </a:extLst>
          </p:cNvPr>
          <p:cNvSpPr txBox="1"/>
          <p:nvPr/>
        </p:nvSpPr>
        <p:spPr>
          <a:xfrm>
            <a:off x="5451213" y="326913"/>
            <a:ext cx="1860717" cy="323165"/>
          </a:xfrm>
          <a:prstGeom prst="rect">
            <a:avLst/>
          </a:prstGeom>
          <a:noFill/>
        </p:spPr>
        <p:txBody>
          <a:bodyPr wrap="square" rtlCol="0">
            <a:spAutoFit/>
          </a:bodyPr>
          <a:lstStyle/>
          <a:p>
            <a:r>
              <a:rPr lang="en-IN" sz="1500" dirty="0"/>
              <a:t>BEST ALGORITHM</a:t>
            </a:r>
          </a:p>
        </p:txBody>
      </p:sp>
      <p:sp>
        <p:nvSpPr>
          <p:cNvPr id="30" name="TextBox 29">
            <a:extLst>
              <a:ext uri="{FF2B5EF4-FFF2-40B4-BE49-F238E27FC236}">
                <a16:creationId xmlns:a16="http://schemas.microsoft.com/office/drawing/2014/main" id="{FFD45373-80AC-4312-9170-1F1D31004E0D}"/>
              </a:ext>
            </a:extLst>
          </p:cNvPr>
          <p:cNvSpPr txBox="1"/>
          <p:nvPr/>
        </p:nvSpPr>
        <p:spPr>
          <a:xfrm>
            <a:off x="7327381" y="1565044"/>
            <a:ext cx="1860717" cy="323165"/>
          </a:xfrm>
          <a:prstGeom prst="rect">
            <a:avLst/>
          </a:prstGeom>
          <a:noFill/>
        </p:spPr>
        <p:txBody>
          <a:bodyPr wrap="square" rtlCol="0">
            <a:spAutoFit/>
          </a:bodyPr>
          <a:lstStyle/>
          <a:p>
            <a:r>
              <a:rPr lang="en-IN" sz="1500" dirty="0"/>
              <a:t>UNIFIED FUNCTION</a:t>
            </a:r>
          </a:p>
        </p:txBody>
      </p:sp>
      <p:cxnSp>
        <p:nvCxnSpPr>
          <p:cNvPr id="31" name="Straight Arrow Connector 30">
            <a:extLst>
              <a:ext uri="{FF2B5EF4-FFF2-40B4-BE49-F238E27FC236}">
                <a16:creationId xmlns:a16="http://schemas.microsoft.com/office/drawing/2014/main" id="{78248CE3-282F-4AB7-BD47-8EB14D53211F}"/>
              </a:ext>
            </a:extLst>
          </p:cNvPr>
          <p:cNvCxnSpPr>
            <a:cxnSpLocks/>
          </p:cNvCxnSpPr>
          <p:nvPr/>
        </p:nvCxnSpPr>
        <p:spPr>
          <a:xfrm>
            <a:off x="9105233" y="983595"/>
            <a:ext cx="2059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E9AC2D8-75DF-4C31-AB6B-0B1E49E75A83}"/>
              </a:ext>
            </a:extLst>
          </p:cNvPr>
          <p:cNvSpPr txBox="1"/>
          <p:nvPr/>
        </p:nvSpPr>
        <p:spPr>
          <a:xfrm>
            <a:off x="9105233" y="445616"/>
            <a:ext cx="1860717" cy="323165"/>
          </a:xfrm>
          <a:prstGeom prst="rect">
            <a:avLst/>
          </a:prstGeom>
          <a:noFill/>
        </p:spPr>
        <p:txBody>
          <a:bodyPr wrap="square" rtlCol="0">
            <a:spAutoFit/>
          </a:bodyPr>
          <a:lstStyle/>
          <a:p>
            <a:r>
              <a:rPr lang="en-IN" sz="1500" dirty="0"/>
              <a:t>OPTIMISED OUTPUT</a:t>
            </a:r>
          </a:p>
        </p:txBody>
      </p:sp>
      <p:pic>
        <p:nvPicPr>
          <p:cNvPr id="14" name="Picture 13">
            <a:extLst>
              <a:ext uri="{FF2B5EF4-FFF2-40B4-BE49-F238E27FC236}">
                <a16:creationId xmlns:a16="http://schemas.microsoft.com/office/drawing/2014/main" id="{5DEE80AF-1F70-43D7-864A-4A55FC661C09}"/>
              </a:ext>
            </a:extLst>
          </p:cNvPr>
          <p:cNvPicPr>
            <a:picLocks noChangeAspect="1"/>
          </p:cNvPicPr>
          <p:nvPr/>
        </p:nvPicPr>
        <p:blipFill>
          <a:blip r:embed="rId3"/>
          <a:stretch>
            <a:fillRect/>
          </a:stretch>
        </p:blipFill>
        <p:spPr>
          <a:xfrm>
            <a:off x="4508388" y="1925878"/>
            <a:ext cx="7318617" cy="1957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1" name="Connector: Elbow 50">
            <a:extLst>
              <a:ext uri="{FF2B5EF4-FFF2-40B4-BE49-F238E27FC236}">
                <a16:creationId xmlns:a16="http://schemas.microsoft.com/office/drawing/2014/main" id="{6EA1061A-FE8B-4F38-A364-723473089979}"/>
              </a:ext>
            </a:extLst>
          </p:cNvPr>
          <p:cNvCxnSpPr>
            <a:cxnSpLocks/>
          </p:cNvCxnSpPr>
          <p:nvPr/>
        </p:nvCxnSpPr>
        <p:spPr>
          <a:xfrm>
            <a:off x="4930105" y="6110"/>
            <a:ext cx="2357625" cy="997363"/>
          </a:xfrm>
          <a:prstGeom prst="bentConnector3">
            <a:avLst>
              <a:gd name="adj1" fmla="val -130"/>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D130EAB-5783-42CE-8290-8F65755DB7A1}"/>
              </a:ext>
            </a:extLst>
          </p:cNvPr>
          <p:cNvSpPr txBox="1"/>
          <p:nvPr/>
        </p:nvSpPr>
        <p:spPr>
          <a:xfrm>
            <a:off x="5179779" y="613405"/>
            <a:ext cx="2147602" cy="323165"/>
          </a:xfrm>
          <a:prstGeom prst="rect">
            <a:avLst/>
          </a:prstGeom>
          <a:noFill/>
        </p:spPr>
        <p:txBody>
          <a:bodyPr wrap="square" rtlCol="0">
            <a:spAutoFit/>
          </a:bodyPr>
          <a:lstStyle/>
          <a:p>
            <a:r>
              <a:rPr lang="en-IN" sz="1500" dirty="0"/>
              <a:t>ERROR MEASUREMENT</a:t>
            </a:r>
          </a:p>
        </p:txBody>
      </p:sp>
      <p:sp>
        <p:nvSpPr>
          <p:cNvPr id="4" name="Slide Number Placeholder 3">
            <a:extLst>
              <a:ext uri="{FF2B5EF4-FFF2-40B4-BE49-F238E27FC236}">
                <a16:creationId xmlns:a16="http://schemas.microsoft.com/office/drawing/2014/main" id="{ECB295D7-2982-4BE2-A513-DEFE2B22C6E2}"/>
              </a:ext>
            </a:extLst>
          </p:cNvPr>
          <p:cNvSpPr>
            <a:spLocks noGrp="1"/>
          </p:cNvSpPr>
          <p:nvPr>
            <p:ph type="sldNum" sz="quarter" idx="12"/>
          </p:nvPr>
        </p:nvSpPr>
        <p:spPr/>
        <p:txBody>
          <a:bodyPr/>
          <a:lstStyle/>
          <a:p>
            <a:fld id="{C99F0135-F789-427A-93E0-6D6630919395}" type="slidenum">
              <a:rPr lang="en-IN" smtClean="0"/>
              <a:t>10</a:t>
            </a:fld>
            <a:endParaRPr lang="en-IN"/>
          </a:p>
        </p:txBody>
      </p:sp>
    </p:spTree>
    <p:extLst>
      <p:ext uri="{BB962C8B-B14F-4D97-AF65-F5344CB8AC3E}">
        <p14:creationId xmlns:p14="http://schemas.microsoft.com/office/powerpoint/2010/main" val="1634369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DB494E-E434-41C9-A8ED-A93FDB35F2B7}"/>
              </a:ext>
            </a:extLst>
          </p:cNvPr>
          <p:cNvSpPr/>
          <p:nvPr/>
        </p:nvSpPr>
        <p:spPr>
          <a:xfrm>
            <a:off x="4128382" y="115432"/>
            <a:ext cx="3938256" cy="6737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2500" dirty="0">
                <a:ln w="0"/>
                <a:solidFill>
                  <a:schemeClr val="tx1"/>
                </a:solidFill>
                <a:effectLst>
                  <a:outerShdw blurRad="38100" dist="19050" dir="2700000" algn="tl" rotWithShape="0">
                    <a:schemeClr val="dk1">
                      <a:alpha val="40000"/>
                    </a:schemeClr>
                  </a:outerShdw>
                </a:effectLst>
              </a:rPr>
              <a:t> CASE STUDIES</a:t>
            </a:r>
          </a:p>
        </p:txBody>
      </p:sp>
      <p:cxnSp>
        <p:nvCxnSpPr>
          <p:cNvPr id="8" name="Connector: Elbow 7">
            <a:extLst>
              <a:ext uri="{FF2B5EF4-FFF2-40B4-BE49-F238E27FC236}">
                <a16:creationId xmlns:a16="http://schemas.microsoft.com/office/drawing/2014/main" id="{C9F4E0AF-0A7A-4DB6-A913-DB08F88AFB1E}"/>
              </a:ext>
            </a:extLst>
          </p:cNvPr>
          <p:cNvCxnSpPr>
            <a:cxnSpLocks/>
            <a:stCxn id="4" idx="1"/>
            <a:endCxn id="14" idx="0"/>
          </p:cNvCxnSpPr>
          <p:nvPr/>
        </p:nvCxnSpPr>
        <p:spPr>
          <a:xfrm rot="10800000" flipV="1">
            <a:off x="1497456" y="452288"/>
            <a:ext cx="2630926" cy="33876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5D3245A9-3B83-4D5C-BE6A-83F30758CABC}"/>
              </a:ext>
            </a:extLst>
          </p:cNvPr>
          <p:cNvCxnSpPr>
            <a:cxnSpLocks/>
            <a:stCxn id="4" idx="3"/>
            <a:endCxn id="63" idx="0"/>
          </p:cNvCxnSpPr>
          <p:nvPr/>
        </p:nvCxnSpPr>
        <p:spPr>
          <a:xfrm>
            <a:off x="8066638" y="452289"/>
            <a:ext cx="2322216" cy="3368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B16DA68-F110-4198-81A5-1B71FEF0D08A}"/>
              </a:ext>
            </a:extLst>
          </p:cNvPr>
          <p:cNvSpPr/>
          <p:nvPr/>
        </p:nvSpPr>
        <p:spPr>
          <a:xfrm>
            <a:off x="71534" y="791050"/>
            <a:ext cx="2851843" cy="4979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UNIVARIATE </a:t>
            </a:r>
          </a:p>
        </p:txBody>
      </p:sp>
      <p:sp>
        <p:nvSpPr>
          <p:cNvPr id="19" name="Rectangle 18">
            <a:extLst>
              <a:ext uri="{FF2B5EF4-FFF2-40B4-BE49-F238E27FC236}">
                <a16:creationId xmlns:a16="http://schemas.microsoft.com/office/drawing/2014/main" id="{71377270-986D-440B-90E4-9F3E746B40BA}"/>
              </a:ext>
            </a:extLst>
          </p:cNvPr>
          <p:cNvSpPr/>
          <p:nvPr/>
        </p:nvSpPr>
        <p:spPr>
          <a:xfrm>
            <a:off x="285963" y="1432213"/>
            <a:ext cx="3663571" cy="5901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600" dirty="0"/>
              <a:t>ONE INPUT ONE OUTPUT MODEL </a:t>
            </a:r>
          </a:p>
        </p:txBody>
      </p:sp>
      <p:sp>
        <p:nvSpPr>
          <p:cNvPr id="20" name="Rectangle 19">
            <a:extLst>
              <a:ext uri="{FF2B5EF4-FFF2-40B4-BE49-F238E27FC236}">
                <a16:creationId xmlns:a16="http://schemas.microsoft.com/office/drawing/2014/main" id="{5BE747DB-9719-4D82-B963-85AF5D3A22A5}"/>
              </a:ext>
            </a:extLst>
          </p:cNvPr>
          <p:cNvSpPr/>
          <p:nvPr/>
        </p:nvSpPr>
        <p:spPr>
          <a:xfrm>
            <a:off x="633728" y="3335627"/>
            <a:ext cx="3204928" cy="4164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600" dirty="0"/>
              <a:t>INTERPOLATION </a:t>
            </a:r>
          </a:p>
        </p:txBody>
      </p:sp>
      <p:sp>
        <p:nvSpPr>
          <p:cNvPr id="21" name="Rectangle 20">
            <a:extLst>
              <a:ext uri="{FF2B5EF4-FFF2-40B4-BE49-F238E27FC236}">
                <a16:creationId xmlns:a16="http://schemas.microsoft.com/office/drawing/2014/main" id="{5E716779-3894-4608-A886-02244C4E2ABC}"/>
              </a:ext>
            </a:extLst>
          </p:cNvPr>
          <p:cNvSpPr/>
          <p:nvPr/>
        </p:nvSpPr>
        <p:spPr>
          <a:xfrm>
            <a:off x="72860" y="3812635"/>
            <a:ext cx="2766117" cy="4164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 </a:t>
            </a:r>
            <a:r>
              <a:rPr lang="en-IN" sz="1500" dirty="0"/>
              <a:t>LWD Sonic Vision/Scope Projects </a:t>
            </a:r>
          </a:p>
        </p:txBody>
      </p:sp>
      <p:sp>
        <p:nvSpPr>
          <p:cNvPr id="22" name="Rectangle 21">
            <a:extLst>
              <a:ext uri="{FF2B5EF4-FFF2-40B4-BE49-F238E27FC236}">
                <a16:creationId xmlns:a16="http://schemas.microsoft.com/office/drawing/2014/main" id="{75376F13-CB03-424B-AD0B-E7FA88729F2B}"/>
              </a:ext>
            </a:extLst>
          </p:cNvPr>
          <p:cNvSpPr/>
          <p:nvPr/>
        </p:nvSpPr>
        <p:spPr>
          <a:xfrm>
            <a:off x="71534" y="4298126"/>
            <a:ext cx="2766116" cy="3112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 </a:t>
            </a:r>
            <a:r>
              <a:rPr lang="en-IN" sz="1500" dirty="0"/>
              <a:t>  BUSC Iraq GR vs DTCO</a:t>
            </a:r>
          </a:p>
        </p:txBody>
      </p:sp>
      <p:sp>
        <p:nvSpPr>
          <p:cNvPr id="23" name="Rectangle 22">
            <a:extLst>
              <a:ext uri="{FF2B5EF4-FFF2-40B4-BE49-F238E27FC236}">
                <a16:creationId xmlns:a16="http://schemas.microsoft.com/office/drawing/2014/main" id="{ECBA3997-A2B8-4DF0-B813-ACFED73F3376}"/>
              </a:ext>
            </a:extLst>
          </p:cNvPr>
          <p:cNvSpPr/>
          <p:nvPr/>
        </p:nvSpPr>
        <p:spPr>
          <a:xfrm>
            <a:off x="396840" y="2091279"/>
            <a:ext cx="3441816" cy="6688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incomplete logging, instrument fault/failure and/or poor-quality recordings</a:t>
            </a:r>
            <a:r>
              <a:rPr lang="en-IN" sz="1400" dirty="0"/>
              <a:t> </a:t>
            </a:r>
          </a:p>
        </p:txBody>
      </p:sp>
      <p:cxnSp>
        <p:nvCxnSpPr>
          <p:cNvPr id="25" name="Straight Arrow Connector 24">
            <a:extLst>
              <a:ext uri="{FF2B5EF4-FFF2-40B4-BE49-F238E27FC236}">
                <a16:creationId xmlns:a16="http://schemas.microsoft.com/office/drawing/2014/main" id="{1C67851E-394F-4322-9E40-C50DC566F69F}"/>
              </a:ext>
            </a:extLst>
          </p:cNvPr>
          <p:cNvCxnSpPr>
            <a:cxnSpLocks/>
          </p:cNvCxnSpPr>
          <p:nvPr/>
        </p:nvCxnSpPr>
        <p:spPr>
          <a:xfrm>
            <a:off x="10458543" y="5657743"/>
            <a:ext cx="0" cy="329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940C84C-D822-4746-A15C-ABF05EF8A6B9}"/>
              </a:ext>
            </a:extLst>
          </p:cNvPr>
          <p:cNvCxnSpPr>
            <a:cxnSpLocks/>
          </p:cNvCxnSpPr>
          <p:nvPr/>
        </p:nvCxnSpPr>
        <p:spPr>
          <a:xfrm>
            <a:off x="1963188" y="2760104"/>
            <a:ext cx="0" cy="576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FBFEC5B4-170F-440F-8B5B-DBAF24E2B44C}"/>
              </a:ext>
            </a:extLst>
          </p:cNvPr>
          <p:cNvCxnSpPr>
            <a:cxnSpLocks/>
            <a:stCxn id="23" idx="3"/>
            <a:endCxn id="35" idx="0"/>
          </p:cNvCxnSpPr>
          <p:nvPr/>
        </p:nvCxnSpPr>
        <p:spPr>
          <a:xfrm>
            <a:off x="3838656" y="2425692"/>
            <a:ext cx="2778836" cy="90671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437A752B-9841-4EEE-9159-E7B260EB1DB7}"/>
              </a:ext>
            </a:extLst>
          </p:cNvPr>
          <p:cNvSpPr/>
          <p:nvPr/>
        </p:nvSpPr>
        <p:spPr>
          <a:xfrm>
            <a:off x="5061856" y="3332404"/>
            <a:ext cx="3111272" cy="4074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600" dirty="0"/>
              <a:t>PREDICTION</a:t>
            </a:r>
          </a:p>
        </p:txBody>
      </p:sp>
      <p:sp>
        <p:nvSpPr>
          <p:cNvPr id="39" name="Rectangle 38">
            <a:extLst>
              <a:ext uri="{FF2B5EF4-FFF2-40B4-BE49-F238E27FC236}">
                <a16:creationId xmlns:a16="http://schemas.microsoft.com/office/drawing/2014/main" id="{CA29E200-E18D-4BF3-B677-17917027E3F6}"/>
              </a:ext>
            </a:extLst>
          </p:cNvPr>
          <p:cNvSpPr/>
          <p:nvPr/>
        </p:nvSpPr>
        <p:spPr>
          <a:xfrm>
            <a:off x="5199060" y="3846011"/>
            <a:ext cx="3111267" cy="4164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500" dirty="0"/>
              <a:t> UNAVAILABILITY OF DTCO AT SOME DEPTHS (MD value different)</a:t>
            </a:r>
          </a:p>
        </p:txBody>
      </p:sp>
      <p:sp>
        <p:nvSpPr>
          <p:cNvPr id="40" name="Rectangle 39">
            <a:extLst>
              <a:ext uri="{FF2B5EF4-FFF2-40B4-BE49-F238E27FC236}">
                <a16:creationId xmlns:a16="http://schemas.microsoft.com/office/drawing/2014/main" id="{6AD1280C-B8D3-4B8B-93C6-5929A1BAF643}"/>
              </a:ext>
            </a:extLst>
          </p:cNvPr>
          <p:cNvSpPr/>
          <p:nvPr/>
        </p:nvSpPr>
        <p:spPr>
          <a:xfrm>
            <a:off x="5199060" y="4361920"/>
            <a:ext cx="3140554" cy="5205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500" dirty="0"/>
              <a:t> CASING ARRIVAL INTERFERENCE</a:t>
            </a:r>
          </a:p>
        </p:txBody>
      </p:sp>
      <p:cxnSp>
        <p:nvCxnSpPr>
          <p:cNvPr id="49" name="Straight Connector 48">
            <a:extLst>
              <a:ext uri="{FF2B5EF4-FFF2-40B4-BE49-F238E27FC236}">
                <a16:creationId xmlns:a16="http://schemas.microsoft.com/office/drawing/2014/main" id="{209A1953-1F5C-49D4-A4CD-90501596EAA6}"/>
              </a:ext>
            </a:extLst>
          </p:cNvPr>
          <p:cNvCxnSpPr>
            <a:cxnSpLocks/>
            <a:endCxn id="35" idx="1"/>
          </p:cNvCxnSpPr>
          <p:nvPr/>
        </p:nvCxnSpPr>
        <p:spPr>
          <a:xfrm flipV="1">
            <a:off x="3838656" y="3536106"/>
            <a:ext cx="1223200" cy="5564"/>
          </a:xfrm>
          <a:prstGeom prst="line">
            <a:avLst/>
          </a:prstGeom>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3D6775F9-3EFF-4DFD-A19D-2EBFC7912AF1}"/>
              </a:ext>
            </a:extLst>
          </p:cNvPr>
          <p:cNvSpPr/>
          <p:nvPr/>
        </p:nvSpPr>
        <p:spPr>
          <a:xfrm>
            <a:off x="9169180" y="5241283"/>
            <a:ext cx="2833733" cy="4164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500" dirty="0"/>
              <a:t>Avoiding Overestimation </a:t>
            </a:r>
          </a:p>
        </p:txBody>
      </p:sp>
      <p:sp>
        <p:nvSpPr>
          <p:cNvPr id="61" name="Rectangle 60">
            <a:extLst>
              <a:ext uri="{FF2B5EF4-FFF2-40B4-BE49-F238E27FC236}">
                <a16:creationId xmlns:a16="http://schemas.microsoft.com/office/drawing/2014/main" id="{A03B2452-3531-4632-B14C-868ECB75822F}"/>
              </a:ext>
            </a:extLst>
          </p:cNvPr>
          <p:cNvSpPr/>
          <p:nvPr/>
        </p:nvSpPr>
        <p:spPr>
          <a:xfrm>
            <a:off x="9169179" y="5994971"/>
            <a:ext cx="2833733" cy="4164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500" dirty="0"/>
              <a:t>Training vs validation test appraisal</a:t>
            </a:r>
          </a:p>
        </p:txBody>
      </p:sp>
      <p:sp>
        <p:nvSpPr>
          <p:cNvPr id="63" name="Rectangle 62">
            <a:extLst>
              <a:ext uri="{FF2B5EF4-FFF2-40B4-BE49-F238E27FC236}">
                <a16:creationId xmlns:a16="http://schemas.microsoft.com/office/drawing/2014/main" id="{B193DBF8-7CA1-4E93-B5AF-50D06B63177C}"/>
              </a:ext>
            </a:extLst>
          </p:cNvPr>
          <p:cNvSpPr/>
          <p:nvPr/>
        </p:nvSpPr>
        <p:spPr>
          <a:xfrm>
            <a:off x="8962932" y="789146"/>
            <a:ext cx="2851843" cy="4979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MULTIVARIATE  </a:t>
            </a:r>
          </a:p>
        </p:txBody>
      </p:sp>
      <p:sp>
        <p:nvSpPr>
          <p:cNvPr id="66" name="Rectangle 65">
            <a:extLst>
              <a:ext uri="{FF2B5EF4-FFF2-40B4-BE49-F238E27FC236}">
                <a16:creationId xmlns:a16="http://schemas.microsoft.com/office/drawing/2014/main" id="{03FA6A99-8C65-453B-9F1D-E94BE71C7229}"/>
              </a:ext>
            </a:extLst>
          </p:cNvPr>
          <p:cNvSpPr/>
          <p:nvPr/>
        </p:nvSpPr>
        <p:spPr>
          <a:xfrm>
            <a:off x="8390008" y="1510996"/>
            <a:ext cx="3663571" cy="4979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MULTI INPUTS ONE OUTPUT MODEL</a:t>
            </a:r>
          </a:p>
        </p:txBody>
      </p:sp>
      <p:sp>
        <p:nvSpPr>
          <p:cNvPr id="67" name="Rectangle 66">
            <a:extLst>
              <a:ext uri="{FF2B5EF4-FFF2-40B4-BE49-F238E27FC236}">
                <a16:creationId xmlns:a16="http://schemas.microsoft.com/office/drawing/2014/main" id="{47B63A43-93D6-46D7-BA32-E31F6DD57349}"/>
              </a:ext>
            </a:extLst>
          </p:cNvPr>
          <p:cNvSpPr/>
          <p:nvPr/>
        </p:nvSpPr>
        <p:spPr>
          <a:xfrm>
            <a:off x="8390009" y="2172776"/>
            <a:ext cx="3663570" cy="4979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Cluster/Classify Zones depending on values of variable</a:t>
            </a:r>
          </a:p>
        </p:txBody>
      </p:sp>
      <p:sp>
        <p:nvSpPr>
          <p:cNvPr id="68" name="Rectangle 67">
            <a:extLst>
              <a:ext uri="{FF2B5EF4-FFF2-40B4-BE49-F238E27FC236}">
                <a16:creationId xmlns:a16="http://schemas.microsoft.com/office/drawing/2014/main" id="{D0A1BE13-45D4-420D-9820-81288A1BE3F3}"/>
              </a:ext>
            </a:extLst>
          </p:cNvPr>
          <p:cNvSpPr/>
          <p:nvPr/>
        </p:nvSpPr>
        <p:spPr>
          <a:xfrm>
            <a:off x="8373682" y="2779565"/>
            <a:ext cx="3663570" cy="4979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Polynomial/RFR based best fit equation for the ZONE</a:t>
            </a:r>
          </a:p>
        </p:txBody>
      </p:sp>
      <p:cxnSp>
        <p:nvCxnSpPr>
          <p:cNvPr id="69" name="Straight Arrow Connector 68">
            <a:extLst>
              <a:ext uri="{FF2B5EF4-FFF2-40B4-BE49-F238E27FC236}">
                <a16:creationId xmlns:a16="http://schemas.microsoft.com/office/drawing/2014/main" id="{92F749D7-C0BF-439D-881F-078940799001}"/>
              </a:ext>
            </a:extLst>
          </p:cNvPr>
          <p:cNvCxnSpPr>
            <a:cxnSpLocks/>
          </p:cNvCxnSpPr>
          <p:nvPr/>
        </p:nvCxnSpPr>
        <p:spPr>
          <a:xfrm>
            <a:off x="10492583" y="3346301"/>
            <a:ext cx="0" cy="18983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 name="Slide Number Placeholder 1">
            <a:extLst>
              <a:ext uri="{FF2B5EF4-FFF2-40B4-BE49-F238E27FC236}">
                <a16:creationId xmlns:a16="http://schemas.microsoft.com/office/drawing/2014/main" id="{E43AFE37-7582-41B9-8606-7C3FDBD36A55}"/>
              </a:ext>
            </a:extLst>
          </p:cNvPr>
          <p:cNvSpPr>
            <a:spLocks noGrp="1"/>
          </p:cNvSpPr>
          <p:nvPr>
            <p:ph type="sldNum" sz="quarter" idx="12"/>
          </p:nvPr>
        </p:nvSpPr>
        <p:spPr/>
        <p:txBody>
          <a:bodyPr/>
          <a:lstStyle/>
          <a:p>
            <a:fld id="{C99F0135-F789-427A-93E0-6D6630919395}" type="slidenum">
              <a:rPr lang="en-IN" smtClean="0"/>
              <a:t>11</a:t>
            </a:fld>
            <a:endParaRPr lang="en-IN" dirty="0"/>
          </a:p>
        </p:txBody>
      </p:sp>
      <p:sp>
        <p:nvSpPr>
          <p:cNvPr id="31" name="Rectangle 30">
            <a:extLst>
              <a:ext uri="{FF2B5EF4-FFF2-40B4-BE49-F238E27FC236}">
                <a16:creationId xmlns:a16="http://schemas.microsoft.com/office/drawing/2014/main" id="{C900E3C0-CDB6-4C53-A7CF-80133739988D}"/>
              </a:ext>
            </a:extLst>
          </p:cNvPr>
          <p:cNvSpPr/>
          <p:nvPr/>
        </p:nvSpPr>
        <p:spPr>
          <a:xfrm>
            <a:off x="90796" y="4837716"/>
            <a:ext cx="2766115" cy="4489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 </a:t>
            </a:r>
            <a:r>
              <a:rPr lang="en-IN" sz="1500" dirty="0"/>
              <a:t> DATA AVAILABLE ONLY FROM ONE RUN</a:t>
            </a:r>
          </a:p>
        </p:txBody>
      </p:sp>
      <p:sp>
        <p:nvSpPr>
          <p:cNvPr id="32" name="Rectangle 31">
            <a:extLst>
              <a:ext uri="{FF2B5EF4-FFF2-40B4-BE49-F238E27FC236}">
                <a16:creationId xmlns:a16="http://schemas.microsoft.com/office/drawing/2014/main" id="{BC49D694-4551-40B2-ADC5-73A94A03E4ED}"/>
              </a:ext>
            </a:extLst>
          </p:cNvPr>
          <p:cNvSpPr/>
          <p:nvPr/>
        </p:nvSpPr>
        <p:spPr>
          <a:xfrm>
            <a:off x="90796" y="5366091"/>
            <a:ext cx="2766116" cy="2875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 </a:t>
            </a:r>
            <a:r>
              <a:rPr lang="en-IN" sz="1500" dirty="0"/>
              <a:t>  </a:t>
            </a:r>
            <a:r>
              <a:rPr lang="en-IN" sz="1500" dirty="0" err="1"/>
              <a:t>Petrosud</a:t>
            </a:r>
            <a:r>
              <a:rPr lang="en-IN" sz="1500" dirty="0"/>
              <a:t> GR vs DTCO </a:t>
            </a:r>
          </a:p>
        </p:txBody>
      </p:sp>
      <p:sp>
        <p:nvSpPr>
          <p:cNvPr id="36" name="Rectangle 35">
            <a:extLst>
              <a:ext uri="{FF2B5EF4-FFF2-40B4-BE49-F238E27FC236}">
                <a16:creationId xmlns:a16="http://schemas.microsoft.com/office/drawing/2014/main" id="{FCE0988B-C8A4-4318-AE8F-1A66683C7562}"/>
              </a:ext>
            </a:extLst>
          </p:cNvPr>
          <p:cNvSpPr/>
          <p:nvPr/>
        </p:nvSpPr>
        <p:spPr>
          <a:xfrm>
            <a:off x="90794" y="5870403"/>
            <a:ext cx="2766117" cy="4164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 </a:t>
            </a:r>
            <a:r>
              <a:rPr lang="en-IN" sz="1500" dirty="0"/>
              <a:t>WASHOUT ZONES </a:t>
            </a:r>
          </a:p>
        </p:txBody>
      </p:sp>
      <p:sp>
        <p:nvSpPr>
          <p:cNvPr id="42" name="Rectangle 41">
            <a:extLst>
              <a:ext uri="{FF2B5EF4-FFF2-40B4-BE49-F238E27FC236}">
                <a16:creationId xmlns:a16="http://schemas.microsoft.com/office/drawing/2014/main" id="{100C1F9F-DB93-4DF7-B639-033AA008F7EA}"/>
              </a:ext>
            </a:extLst>
          </p:cNvPr>
          <p:cNvSpPr/>
          <p:nvPr/>
        </p:nvSpPr>
        <p:spPr>
          <a:xfrm>
            <a:off x="71534" y="6363923"/>
            <a:ext cx="2785377" cy="4489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 </a:t>
            </a:r>
            <a:r>
              <a:rPr lang="en-IN" sz="1500" dirty="0"/>
              <a:t>  RELIABILITY ON DENSITY LOG DECREASES </a:t>
            </a:r>
          </a:p>
        </p:txBody>
      </p:sp>
      <p:cxnSp>
        <p:nvCxnSpPr>
          <p:cNvPr id="45" name="Straight Arrow Connector 44">
            <a:extLst>
              <a:ext uri="{FF2B5EF4-FFF2-40B4-BE49-F238E27FC236}">
                <a16:creationId xmlns:a16="http://schemas.microsoft.com/office/drawing/2014/main" id="{22EC8D66-35A3-41C8-9003-9D06EF977A24}"/>
              </a:ext>
            </a:extLst>
          </p:cNvPr>
          <p:cNvCxnSpPr>
            <a:cxnSpLocks/>
          </p:cNvCxnSpPr>
          <p:nvPr/>
        </p:nvCxnSpPr>
        <p:spPr>
          <a:xfrm>
            <a:off x="4432244" y="3543857"/>
            <a:ext cx="18012" cy="15586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7" name="Rectangle 46">
            <a:extLst>
              <a:ext uri="{FF2B5EF4-FFF2-40B4-BE49-F238E27FC236}">
                <a16:creationId xmlns:a16="http://schemas.microsoft.com/office/drawing/2014/main" id="{EB98AF51-33E3-4C7F-9099-5B2FF7AE2752}"/>
              </a:ext>
            </a:extLst>
          </p:cNvPr>
          <p:cNvSpPr/>
          <p:nvPr/>
        </p:nvSpPr>
        <p:spPr>
          <a:xfrm>
            <a:off x="3274943" y="5102459"/>
            <a:ext cx="3111272" cy="4074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DATASET SPLICING</a:t>
            </a:r>
          </a:p>
        </p:txBody>
      </p:sp>
      <p:sp>
        <p:nvSpPr>
          <p:cNvPr id="48" name="Rectangle 47">
            <a:extLst>
              <a:ext uri="{FF2B5EF4-FFF2-40B4-BE49-F238E27FC236}">
                <a16:creationId xmlns:a16="http://schemas.microsoft.com/office/drawing/2014/main" id="{933D1478-B1C3-4625-88E5-EF2389365CED}"/>
              </a:ext>
            </a:extLst>
          </p:cNvPr>
          <p:cNvSpPr/>
          <p:nvPr/>
        </p:nvSpPr>
        <p:spPr>
          <a:xfrm>
            <a:off x="3274943" y="5587567"/>
            <a:ext cx="3111272" cy="4074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ZONING</a:t>
            </a:r>
          </a:p>
        </p:txBody>
      </p:sp>
      <p:sp>
        <p:nvSpPr>
          <p:cNvPr id="50" name="Rectangle 49">
            <a:extLst>
              <a:ext uri="{FF2B5EF4-FFF2-40B4-BE49-F238E27FC236}">
                <a16:creationId xmlns:a16="http://schemas.microsoft.com/office/drawing/2014/main" id="{F60A9C48-6BBD-4920-94EE-3E96413B04DC}"/>
              </a:ext>
            </a:extLst>
          </p:cNvPr>
          <p:cNvSpPr/>
          <p:nvPr/>
        </p:nvSpPr>
        <p:spPr>
          <a:xfrm>
            <a:off x="3274943" y="6083161"/>
            <a:ext cx="3111272" cy="4074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600" dirty="0"/>
              <a:t>ALGORITHM</a:t>
            </a:r>
          </a:p>
        </p:txBody>
      </p:sp>
      <p:cxnSp>
        <p:nvCxnSpPr>
          <p:cNvPr id="53" name="Connector: Elbow 52">
            <a:extLst>
              <a:ext uri="{FF2B5EF4-FFF2-40B4-BE49-F238E27FC236}">
                <a16:creationId xmlns:a16="http://schemas.microsoft.com/office/drawing/2014/main" id="{6327DC6E-EB5D-46D2-BFCC-4D1FD0853F25}"/>
              </a:ext>
            </a:extLst>
          </p:cNvPr>
          <p:cNvCxnSpPr>
            <a:cxnSpLocks/>
            <a:stCxn id="50" idx="3"/>
            <a:endCxn id="52" idx="1"/>
          </p:cNvCxnSpPr>
          <p:nvPr/>
        </p:nvCxnSpPr>
        <p:spPr>
          <a:xfrm flipV="1">
            <a:off x="6386215" y="5449513"/>
            <a:ext cx="2782965" cy="837350"/>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0928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D1A7A3-9864-46D3-BD3F-03AC1DA8EECE}"/>
              </a:ext>
            </a:extLst>
          </p:cNvPr>
          <p:cNvSpPr txBox="1"/>
          <p:nvPr/>
        </p:nvSpPr>
        <p:spPr>
          <a:xfrm>
            <a:off x="1028700" y="190501"/>
            <a:ext cx="2886075" cy="2486024"/>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bg1"/>
                </a:solidFill>
                <a:latin typeface="+mj-lt"/>
                <a:ea typeface="+mj-ea"/>
                <a:cs typeface="+mj-cs"/>
              </a:rPr>
              <a:t>Interpolation using Regression</a:t>
            </a:r>
          </a:p>
        </p:txBody>
      </p:sp>
      <p:sp>
        <p:nvSpPr>
          <p:cNvPr id="2" name="Slide Number Placeholder 1">
            <a:extLst>
              <a:ext uri="{FF2B5EF4-FFF2-40B4-BE49-F238E27FC236}">
                <a16:creationId xmlns:a16="http://schemas.microsoft.com/office/drawing/2014/main" id="{968E827D-863F-44D1-B027-EA14B1723C32}"/>
              </a:ext>
            </a:extLst>
          </p:cNvPr>
          <p:cNvSpPr>
            <a:spLocks noGrp="1"/>
          </p:cNvSpPr>
          <p:nvPr>
            <p:ph type="sldNum" sz="quarter" idx="12"/>
          </p:nvPr>
        </p:nvSpPr>
        <p:spPr>
          <a:xfrm>
            <a:off x="9008953" y="6427906"/>
            <a:ext cx="2743200" cy="365125"/>
          </a:xfrm>
        </p:spPr>
        <p:txBody>
          <a:bodyPr/>
          <a:lstStyle/>
          <a:p>
            <a:fld id="{C99F0135-F789-427A-93E0-6D6630919395}" type="slidenum">
              <a:rPr lang="en-IN" smtClean="0"/>
              <a:t>12</a:t>
            </a:fld>
            <a:endParaRPr lang="en-IN"/>
          </a:p>
        </p:txBody>
      </p:sp>
      <p:pic>
        <p:nvPicPr>
          <p:cNvPr id="3" name="Picture 2">
            <a:extLst>
              <a:ext uri="{FF2B5EF4-FFF2-40B4-BE49-F238E27FC236}">
                <a16:creationId xmlns:a16="http://schemas.microsoft.com/office/drawing/2014/main" id="{1098B528-EFE1-4967-B856-466295FC6932}"/>
              </a:ext>
            </a:extLst>
          </p:cNvPr>
          <p:cNvPicPr>
            <a:picLocks noChangeAspect="1"/>
          </p:cNvPicPr>
          <p:nvPr/>
        </p:nvPicPr>
        <p:blipFill>
          <a:blip r:embed="rId2"/>
          <a:stretch>
            <a:fillRect/>
          </a:stretch>
        </p:blipFill>
        <p:spPr>
          <a:xfrm>
            <a:off x="4362449" y="1536767"/>
            <a:ext cx="7639496" cy="3952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15">
            <a:extLst>
              <a:ext uri="{FF2B5EF4-FFF2-40B4-BE49-F238E27FC236}">
                <a16:creationId xmlns:a16="http://schemas.microsoft.com/office/drawing/2014/main" id="{B3B5F99E-F059-446A-9418-8C49999122F8}"/>
              </a:ext>
            </a:extLst>
          </p:cNvPr>
          <p:cNvSpPr/>
          <p:nvPr/>
        </p:nvSpPr>
        <p:spPr>
          <a:xfrm>
            <a:off x="252623" y="3429000"/>
            <a:ext cx="4025774" cy="62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Splicing of Input and Output Variables</a:t>
            </a:r>
          </a:p>
        </p:txBody>
      </p:sp>
      <p:sp>
        <p:nvSpPr>
          <p:cNvPr id="17" name="Rectangle 16">
            <a:extLst>
              <a:ext uri="{FF2B5EF4-FFF2-40B4-BE49-F238E27FC236}">
                <a16:creationId xmlns:a16="http://schemas.microsoft.com/office/drawing/2014/main" id="{829A861B-A19A-40E6-88C5-09A8A05D5FE6}"/>
              </a:ext>
            </a:extLst>
          </p:cNvPr>
          <p:cNvSpPr/>
          <p:nvPr/>
        </p:nvSpPr>
        <p:spPr>
          <a:xfrm>
            <a:off x="252623" y="4173206"/>
            <a:ext cx="4025774" cy="62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Removal of Outlier, Normalization, Sorting of data</a:t>
            </a:r>
          </a:p>
        </p:txBody>
      </p:sp>
      <p:sp>
        <p:nvSpPr>
          <p:cNvPr id="18" name="Rectangle 17">
            <a:extLst>
              <a:ext uri="{FF2B5EF4-FFF2-40B4-BE49-F238E27FC236}">
                <a16:creationId xmlns:a16="http://schemas.microsoft.com/office/drawing/2014/main" id="{631D43AA-8B0F-46D9-A5FD-79018D5B7C84}"/>
              </a:ext>
            </a:extLst>
          </p:cNvPr>
          <p:cNvSpPr/>
          <p:nvPr/>
        </p:nvSpPr>
        <p:spPr>
          <a:xfrm>
            <a:off x="252623" y="4908413"/>
            <a:ext cx="4025774" cy="470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Metric (R/MSE) based Evaluation</a:t>
            </a:r>
          </a:p>
        </p:txBody>
      </p:sp>
      <p:sp>
        <p:nvSpPr>
          <p:cNvPr id="20" name="Rectangle 19">
            <a:extLst>
              <a:ext uri="{FF2B5EF4-FFF2-40B4-BE49-F238E27FC236}">
                <a16:creationId xmlns:a16="http://schemas.microsoft.com/office/drawing/2014/main" id="{F678C2AD-3EDA-4E13-B0AC-127F82CAC481}"/>
              </a:ext>
            </a:extLst>
          </p:cNvPr>
          <p:cNvSpPr/>
          <p:nvPr/>
        </p:nvSpPr>
        <p:spPr>
          <a:xfrm>
            <a:off x="252623" y="5489658"/>
            <a:ext cx="4025774" cy="470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Smoothening of data (Choices of filter available)</a:t>
            </a:r>
          </a:p>
        </p:txBody>
      </p:sp>
      <p:sp>
        <p:nvSpPr>
          <p:cNvPr id="21" name="Rectangle 20">
            <a:extLst>
              <a:ext uri="{FF2B5EF4-FFF2-40B4-BE49-F238E27FC236}">
                <a16:creationId xmlns:a16="http://schemas.microsoft.com/office/drawing/2014/main" id="{A918B2A0-B092-446D-836E-DE64035F1E46}"/>
              </a:ext>
            </a:extLst>
          </p:cNvPr>
          <p:cNvSpPr/>
          <p:nvPr/>
        </p:nvSpPr>
        <p:spPr>
          <a:xfrm>
            <a:off x="252623" y="6068185"/>
            <a:ext cx="4025774" cy="470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Auto interpolation of Data Gaps</a:t>
            </a:r>
          </a:p>
        </p:txBody>
      </p:sp>
      <p:pic>
        <p:nvPicPr>
          <p:cNvPr id="22" name="Picture 21">
            <a:extLst>
              <a:ext uri="{FF2B5EF4-FFF2-40B4-BE49-F238E27FC236}">
                <a16:creationId xmlns:a16="http://schemas.microsoft.com/office/drawing/2014/main" id="{16DACC8E-F3C2-48F0-BF84-D2686D3C51D5}"/>
              </a:ext>
            </a:extLst>
          </p:cNvPr>
          <p:cNvPicPr>
            <a:picLocks noChangeAspect="1"/>
          </p:cNvPicPr>
          <p:nvPr/>
        </p:nvPicPr>
        <p:blipFill>
          <a:blip r:embed="rId3"/>
          <a:stretch>
            <a:fillRect/>
          </a:stretch>
        </p:blipFill>
        <p:spPr>
          <a:xfrm>
            <a:off x="5743336" y="72805"/>
            <a:ext cx="705328" cy="1902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D287CCD7-4C02-460E-A0B9-537C4556A3F4}"/>
              </a:ext>
            </a:extLst>
          </p:cNvPr>
          <p:cNvPicPr>
            <a:picLocks noChangeAspect="1"/>
          </p:cNvPicPr>
          <p:nvPr/>
        </p:nvPicPr>
        <p:blipFill rotWithShape="1">
          <a:blip r:embed="rId4"/>
          <a:srcRect l="80716"/>
          <a:stretch/>
        </p:blipFill>
        <p:spPr>
          <a:xfrm>
            <a:off x="5739170" y="4450717"/>
            <a:ext cx="705328" cy="19106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Rectangle 23">
            <a:extLst>
              <a:ext uri="{FF2B5EF4-FFF2-40B4-BE49-F238E27FC236}">
                <a16:creationId xmlns:a16="http://schemas.microsoft.com/office/drawing/2014/main" id="{1F18D2C6-E55B-499C-835E-D184151108AB}"/>
              </a:ext>
            </a:extLst>
          </p:cNvPr>
          <p:cNvSpPr/>
          <p:nvPr/>
        </p:nvSpPr>
        <p:spPr>
          <a:xfrm>
            <a:off x="7121367" y="5597081"/>
            <a:ext cx="4824920" cy="83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Eg.</a:t>
            </a:r>
            <a:r>
              <a:rPr lang="en-IN" dirty="0"/>
              <a:t> In cased hole logs SONIC VISION job </a:t>
            </a:r>
            <a:br>
              <a:rPr lang="en-IN" dirty="0"/>
            </a:br>
            <a:r>
              <a:rPr lang="en-IN" dirty="0"/>
              <a:t>INPUT = GR VARIABLE</a:t>
            </a:r>
            <a:br>
              <a:rPr lang="en-IN" dirty="0"/>
            </a:br>
            <a:r>
              <a:rPr lang="en-IN" dirty="0"/>
              <a:t>OUTPUT = DTCO VARIABLE</a:t>
            </a:r>
          </a:p>
        </p:txBody>
      </p:sp>
    </p:spTree>
    <p:extLst>
      <p:ext uri="{BB962C8B-B14F-4D97-AF65-F5344CB8AC3E}">
        <p14:creationId xmlns:p14="http://schemas.microsoft.com/office/powerpoint/2010/main" val="605051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88886-A32D-4A8F-829F-D156BC69CA08}"/>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dirty="0">
                <a:solidFill>
                  <a:schemeClr val="bg1"/>
                </a:solidFill>
              </a:rPr>
              <a:t>Methodology</a:t>
            </a:r>
            <a:br>
              <a:rPr lang="en-US" sz="3600" dirty="0">
                <a:solidFill>
                  <a:schemeClr val="bg1"/>
                </a:solidFill>
              </a:rPr>
            </a:br>
            <a:r>
              <a:rPr lang="en-US" sz="3600" dirty="0">
                <a:solidFill>
                  <a:schemeClr val="bg1"/>
                </a:solidFill>
              </a:rPr>
              <a:t>Stairs</a:t>
            </a:r>
          </a:p>
        </p:txBody>
      </p:sp>
      <p:pic>
        <p:nvPicPr>
          <p:cNvPr id="5" name="Picture 4">
            <a:extLst>
              <a:ext uri="{FF2B5EF4-FFF2-40B4-BE49-F238E27FC236}">
                <a16:creationId xmlns:a16="http://schemas.microsoft.com/office/drawing/2014/main" id="{0D44F1BD-4A31-44C8-BCD5-64E04A21B6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55631" y="706344"/>
            <a:ext cx="2931268" cy="1749681"/>
          </a:xfrm>
          <a:prstGeom prst="rect">
            <a:avLst/>
          </a:prstGeom>
          <a:noFill/>
          <a:ln>
            <a:noFill/>
          </a:ln>
        </p:spPr>
      </p:pic>
      <p:sp>
        <p:nvSpPr>
          <p:cNvPr id="6" name="Rectangle 5">
            <a:extLst>
              <a:ext uri="{FF2B5EF4-FFF2-40B4-BE49-F238E27FC236}">
                <a16:creationId xmlns:a16="http://schemas.microsoft.com/office/drawing/2014/main" id="{75363AA8-3745-4A3F-8A37-2828194AE771}"/>
              </a:ext>
            </a:extLst>
          </p:cNvPr>
          <p:cNvSpPr/>
          <p:nvPr/>
        </p:nvSpPr>
        <p:spPr>
          <a:xfrm>
            <a:off x="4963834" y="2323594"/>
            <a:ext cx="2931268" cy="461665"/>
          </a:xfrm>
          <a:prstGeom prst="rect">
            <a:avLst/>
          </a:prstGeom>
        </p:spPr>
        <p:txBody>
          <a:bodyPr wrap="square">
            <a:spAutoFit/>
          </a:bodyPr>
          <a:lstStyle/>
          <a:p>
            <a:r>
              <a:rPr lang="en-US" sz="1200" dirty="0">
                <a:solidFill>
                  <a:srgbClr val="000000"/>
                </a:solidFill>
                <a:latin typeface="Times New Roman" panose="02020603050405020304" pitchFamily="18" charset="0"/>
                <a:ea typeface="Times New Roman" panose="02020603050405020304" pitchFamily="18" charset="0"/>
              </a:rPr>
              <a:t>Linearly predicted DTCO curve overlaid on the scatter plot of GR vs DTCO variables </a:t>
            </a:r>
            <a:endParaRPr lang="en-IN" sz="1200" dirty="0"/>
          </a:p>
        </p:txBody>
      </p:sp>
      <p:pic>
        <p:nvPicPr>
          <p:cNvPr id="8" name="Picture 7">
            <a:extLst>
              <a:ext uri="{FF2B5EF4-FFF2-40B4-BE49-F238E27FC236}">
                <a16:creationId xmlns:a16="http://schemas.microsoft.com/office/drawing/2014/main" id="{868C9F1F-1615-4249-9434-2792FC512C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86329" y="1581185"/>
            <a:ext cx="3064214" cy="1502923"/>
          </a:xfrm>
          <a:prstGeom prst="rect">
            <a:avLst/>
          </a:prstGeom>
          <a:noFill/>
          <a:ln>
            <a:noFill/>
          </a:ln>
        </p:spPr>
      </p:pic>
      <p:sp>
        <p:nvSpPr>
          <p:cNvPr id="9" name="Rectangle 8">
            <a:extLst>
              <a:ext uri="{FF2B5EF4-FFF2-40B4-BE49-F238E27FC236}">
                <a16:creationId xmlns:a16="http://schemas.microsoft.com/office/drawing/2014/main" id="{F96BEB65-0D79-4A20-A22B-9DB49603F02E}"/>
              </a:ext>
            </a:extLst>
          </p:cNvPr>
          <p:cNvSpPr/>
          <p:nvPr/>
        </p:nvSpPr>
        <p:spPr>
          <a:xfrm>
            <a:off x="8735909" y="3075055"/>
            <a:ext cx="2983150" cy="461665"/>
          </a:xfrm>
          <a:prstGeom prst="rect">
            <a:avLst/>
          </a:prstGeom>
        </p:spPr>
        <p:txBody>
          <a:bodyPr wrap="square">
            <a:spAutoFit/>
          </a:bodyPr>
          <a:lstStyle/>
          <a:p>
            <a:r>
              <a:rPr lang="en-US" sz="1200" dirty="0">
                <a:solidFill>
                  <a:srgbClr val="000000"/>
                </a:solidFill>
                <a:latin typeface="Times New Roman" panose="02020603050405020304" pitchFamily="18" charset="0"/>
                <a:ea typeface="Times New Roman" panose="02020603050405020304" pitchFamily="18" charset="0"/>
              </a:rPr>
              <a:t>Different degrees of polynomial regression curves overlay GR vs DTCO scatter plot </a:t>
            </a:r>
            <a:endParaRPr lang="en-IN" sz="1200" dirty="0"/>
          </a:p>
        </p:txBody>
      </p:sp>
      <p:pic>
        <p:nvPicPr>
          <p:cNvPr id="10" name="Picture 9">
            <a:extLst>
              <a:ext uri="{FF2B5EF4-FFF2-40B4-BE49-F238E27FC236}">
                <a16:creationId xmlns:a16="http://schemas.microsoft.com/office/drawing/2014/main" id="{A34B11FA-B2AE-4037-952C-EA1F596047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57913" y="4547284"/>
            <a:ext cx="3528060" cy="1519347"/>
          </a:xfrm>
          <a:prstGeom prst="rect">
            <a:avLst/>
          </a:prstGeom>
          <a:noFill/>
          <a:ln>
            <a:noFill/>
          </a:ln>
        </p:spPr>
      </p:pic>
      <p:sp>
        <p:nvSpPr>
          <p:cNvPr id="11" name="Rectangle 10">
            <a:extLst>
              <a:ext uri="{FF2B5EF4-FFF2-40B4-BE49-F238E27FC236}">
                <a16:creationId xmlns:a16="http://schemas.microsoft.com/office/drawing/2014/main" id="{8F5CCFFB-93BB-4FB2-9208-5D3BB3CDDB56}"/>
              </a:ext>
            </a:extLst>
          </p:cNvPr>
          <p:cNvSpPr/>
          <p:nvPr/>
        </p:nvSpPr>
        <p:spPr>
          <a:xfrm>
            <a:off x="971492" y="6066631"/>
            <a:ext cx="3668005" cy="646331"/>
          </a:xfrm>
          <a:prstGeom prst="rect">
            <a:avLst/>
          </a:prstGeom>
        </p:spPr>
        <p:txBody>
          <a:bodyPr wrap="square">
            <a:spAutoFit/>
          </a:bodyPr>
          <a:lstStyle/>
          <a:p>
            <a:r>
              <a:rPr lang="en-US" sz="1200" dirty="0">
                <a:solidFill>
                  <a:srgbClr val="000000"/>
                </a:solidFill>
                <a:latin typeface="Times New Roman" panose="02020603050405020304" pitchFamily="18" charset="0"/>
                <a:ea typeface="Times New Roman" panose="02020603050405020304" pitchFamily="18" charset="0"/>
              </a:rPr>
              <a:t>Data Density cross plot between GR and DTCO, demonstrating number of readings/datapoints present for different values of GR and DTCO</a:t>
            </a:r>
            <a:endParaRPr lang="en-IN" sz="1200" dirty="0"/>
          </a:p>
        </p:txBody>
      </p:sp>
      <p:cxnSp>
        <p:nvCxnSpPr>
          <p:cNvPr id="12" name="Connector: Curved 11">
            <a:extLst>
              <a:ext uri="{FF2B5EF4-FFF2-40B4-BE49-F238E27FC236}">
                <a16:creationId xmlns:a16="http://schemas.microsoft.com/office/drawing/2014/main" id="{B26D53C3-9775-4A75-AFB4-BEE59C7D5158}"/>
              </a:ext>
            </a:extLst>
          </p:cNvPr>
          <p:cNvCxnSpPr>
            <a:cxnSpLocks/>
            <a:endCxn id="8" idx="0"/>
          </p:cNvCxnSpPr>
          <p:nvPr/>
        </p:nvCxnSpPr>
        <p:spPr>
          <a:xfrm>
            <a:off x="7679521" y="901764"/>
            <a:ext cx="2438915" cy="6794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49E61F32-EB76-4F8F-8F4D-7AF2BC36BE3D}"/>
              </a:ext>
            </a:extLst>
          </p:cNvPr>
          <p:cNvCxnSpPr>
            <a:cxnSpLocks/>
          </p:cNvCxnSpPr>
          <p:nvPr/>
        </p:nvCxnSpPr>
        <p:spPr>
          <a:xfrm rot="5400000">
            <a:off x="10182786" y="3811169"/>
            <a:ext cx="869910" cy="3210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5EAA636-05C7-4DBE-B69D-9DCD65AAF8CF}"/>
              </a:ext>
            </a:extLst>
          </p:cNvPr>
          <p:cNvCxnSpPr>
            <a:cxnSpLocks/>
          </p:cNvCxnSpPr>
          <p:nvPr/>
        </p:nvCxnSpPr>
        <p:spPr>
          <a:xfrm rot="10800000" flipV="1">
            <a:off x="228993" y="5367045"/>
            <a:ext cx="2538243" cy="1373418"/>
          </a:xfrm>
          <a:prstGeom prst="curvedConnector3">
            <a:avLst>
              <a:gd name="adj1" fmla="val 99936"/>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C6446F-3532-4335-A958-39E827DEC39A}"/>
              </a:ext>
            </a:extLst>
          </p:cNvPr>
          <p:cNvPicPr>
            <a:picLocks noChangeAspect="1"/>
          </p:cNvPicPr>
          <p:nvPr/>
        </p:nvPicPr>
        <p:blipFill>
          <a:blip r:embed="rId5"/>
          <a:stretch>
            <a:fillRect/>
          </a:stretch>
        </p:blipFill>
        <p:spPr>
          <a:xfrm>
            <a:off x="8586329" y="4406631"/>
            <a:ext cx="3333749" cy="2187278"/>
          </a:xfrm>
          <a:prstGeom prst="rect">
            <a:avLst/>
          </a:prstGeom>
        </p:spPr>
      </p:pic>
      <p:cxnSp>
        <p:nvCxnSpPr>
          <p:cNvPr id="30" name="Connector: Curved 29">
            <a:extLst>
              <a:ext uri="{FF2B5EF4-FFF2-40B4-BE49-F238E27FC236}">
                <a16:creationId xmlns:a16="http://schemas.microsoft.com/office/drawing/2014/main" id="{D86284B8-A8BE-4754-8C80-1C237C3C9456}"/>
              </a:ext>
            </a:extLst>
          </p:cNvPr>
          <p:cNvCxnSpPr>
            <a:cxnSpLocks/>
            <a:stCxn id="23" idx="1"/>
            <a:endCxn id="10" idx="3"/>
          </p:cNvCxnSpPr>
          <p:nvPr/>
        </p:nvCxnSpPr>
        <p:spPr>
          <a:xfrm rot="10800000">
            <a:off x="6285973" y="5306958"/>
            <a:ext cx="2300356" cy="1933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8F22DEB-D64A-429A-AFC1-F2636FDAAB4A}"/>
              </a:ext>
            </a:extLst>
          </p:cNvPr>
          <p:cNvSpPr/>
          <p:nvPr/>
        </p:nvSpPr>
        <p:spPr>
          <a:xfrm>
            <a:off x="6495359" y="5755747"/>
            <a:ext cx="2403619" cy="830997"/>
          </a:xfrm>
          <a:prstGeom prst="rect">
            <a:avLst/>
          </a:prstGeom>
        </p:spPr>
        <p:txBody>
          <a:bodyPr wrap="square">
            <a:spAutoFit/>
          </a:bodyPr>
          <a:lstStyle/>
          <a:p>
            <a:r>
              <a:rPr lang="en-US" sz="1200" dirty="0" err="1">
                <a:solidFill>
                  <a:srgbClr val="000000"/>
                </a:solidFill>
                <a:latin typeface="Times New Roman" panose="02020603050405020304" pitchFamily="18" charset="0"/>
              </a:rPr>
              <a:t>Scipy</a:t>
            </a:r>
            <a:r>
              <a:rPr lang="en-US" sz="1200" dirty="0">
                <a:solidFill>
                  <a:srgbClr val="000000"/>
                </a:solidFill>
                <a:latin typeface="Times New Roman" panose="02020603050405020304" pitchFamily="18" charset="0"/>
              </a:rPr>
              <a:t> backed Spline interpolation that lead to introduction of discontinuities, not all zone covered properly </a:t>
            </a:r>
            <a:endParaRPr lang="en-IN" sz="1200" dirty="0"/>
          </a:p>
        </p:txBody>
      </p:sp>
      <p:cxnSp>
        <p:nvCxnSpPr>
          <p:cNvPr id="4" name="Straight Arrow Connector 3">
            <a:extLst>
              <a:ext uri="{FF2B5EF4-FFF2-40B4-BE49-F238E27FC236}">
                <a16:creationId xmlns:a16="http://schemas.microsoft.com/office/drawing/2014/main" id="{91B6C6A7-BB4D-473C-99E3-241B1A48CFEA}"/>
              </a:ext>
            </a:extLst>
          </p:cNvPr>
          <p:cNvCxnSpPr>
            <a:cxnSpLocks/>
          </p:cNvCxnSpPr>
          <p:nvPr/>
        </p:nvCxnSpPr>
        <p:spPr>
          <a:xfrm flipV="1">
            <a:off x="7193129" y="655084"/>
            <a:ext cx="1636065" cy="223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BBC0D84-A2EF-43AC-ACBE-9A2060D424D1}"/>
              </a:ext>
            </a:extLst>
          </p:cNvPr>
          <p:cNvCxnSpPr>
            <a:cxnSpLocks/>
          </p:cNvCxnSpPr>
          <p:nvPr/>
        </p:nvCxnSpPr>
        <p:spPr>
          <a:xfrm flipV="1">
            <a:off x="5993394" y="271256"/>
            <a:ext cx="1686127" cy="658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94C3C319-F33A-46A2-8580-84D981CB0655}"/>
              </a:ext>
            </a:extLst>
          </p:cNvPr>
          <p:cNvSpPr/>
          <p:nvPr/>
        </p:nvSpPr>
        <p:spPr>
          <a:xfrm>
            <a:off x="8829194" y="460318"/>
            <a:ext cx="1558256" cy="2232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a:t>Predicted Output</a:t>
            </a:r>
          </a:p>
        </p:txBody>
      </p:sp>
      <p:sp>
        <p:nvSpPr>
          <p:cNvPr id="24" name="Rectangle 23">
            <a:extLst>
              <a:ext uri="{FF2B5EF4-FFF2-40B4-BE49-F238E27FC236}">
                <a16:creationId xmlns:a16="http://schemas.microsoft.com/office/drawing/2014/main" id="{02FBEAF0-EC19-49FF-936C-F1F127D5315C}"/>
              </a:ext>
            </a:extLst>
          </p:cNvPr>
          <p:cNvSpPr/>
          <p:nvPr/>
        </p:nvSpPr>
        <p:spPr>
          <a:xfrm>
            <a:off x="7679521" y="84726"/>
            <a:ext cx="1558256" cy="2232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a:t>Observed Output</a:t>
            </a:r>
          </a:p>
        </p:txBody>
      </p:sp>
      <p:sp>
        <p:nvSpPr>
          <p:cNvPr id="20" name="Slide Number Placeholder 19">
            <a:extLst>
              <a:ext uri="{FF2B5EF4-FFF2-40B4-BE49-F238E27FC236}">
                <a16:creationId xmlns:a16="http://schemas.microsoft.com/office/drawing/2014/main" id="{68678916-3644-4C76-92AD-DD4EC9DE1F75}"/>
              </a:ext>
            </a:extLst>
          </p:cNvPr>
          <p:cNvSpPr>
            <a:spLocks noGrp="1"/>
          </p:cNvSpPr>
          <p:nvPr>
            <p:ph type="sldNum" sz="quarter" idx="12"/>
          </p:nvPr>
        </p:nvSpPr>
        <p:spPr/>
        <p:txBody>
          <a:bodyPr/>
          <a:lstStyle/>
          <a:p>
            <a:fld id="{C99F0135-F789-427A-93E0-6D6630919395}" type="slidenum">
              <a:rPr lang="en-IN" smtClean="0"/>
              <a:t>13</a:t>
            </a:fld>
            <a:endParaRPr lang="en-IN"/>
          </a:p>
        </p:txBody>
      </p:sp>
    </p:spTree>
    <p:extLst>
      <p:ext uri="{BB962C8B-B14F-4D97-AF65-F5344CB8AC3E}">
        <p14:creationId xmlns:p14="http://schemas.microsoft.com/office/powerpoint/2010/main" val="199496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458904-087D-4FA8-BD0F-09EAF7510400}"/>
              </a:ext>
            </a:extLst>
          </p:cNvPr>
          <p:cNvPicPr>
            <a:picLocks noChangeAspect="1"/>
          </p:cNvPicPr>
          <p:nvPr/>
        </p:nvPicPr>
        <p:blipFill>
          <a:blip r:embed="rId2"/>
          <a:stretch>
            <a:fillRect/>
          </a:stretch>
        </p:blipFill>
        <p:spPr>
          <a:xfrm>
            <a:off x="282142" y="455973"/>
            <a:ext cx="3852114" cy="2513880"/>
          </a:xfrm>
          <a:prstGeom prst="rect">
            <a:avLst/>
          </a:prstGeom>
        </p:spPr>
      </p:pic>
      <p:sp>
        <p:nvSpPr>
          <p:cNvPr id="13" name="Rectangle 12">
            <a:extLst>
              <a:ext uri="{FF2B5EF4-FFF2-40B4-BE49-F238E27FC236}">
                <a16:creationId xmlns:a16="http://schemas.microsoft.com/office/drawing/2014/main" id="{B7DD614B-29D5-4670-9CBD-525C62008601}"/>
              </a:ext>
            </a:extLst>
          </p:cNvPr>
          <p:cNvSpPr/>
          <p:nvPr/>
        </p:nvSpPr>
        <p:spPr>
          <a:xfrm>
            <a:off x="654481" y="2967335"/>
            <a:ext cx="2931268" cy="276999"/>
          </a:xfrm>
          <a:prstGeom prst="rect">
            <a:avLst/>
          </a:prstGeom>
        </p:spPr>
        <p:txBody>
          <a:bodyPr wrap="square">
            <a:spAutoFit/>
          </a:bodyPr>
          <a:lstStyle/>
          <a:p>
            <a:r>
              <a:rPr lang="en-US" sz="1200" dirty="0">
                <a:solidFill>
                  <a:srgbClr val="000000"/>
                </a:solidFill>
                <a:latin typeface="Times New Roman" panose="02020603050405020304" pitchFamily="18" charset="0"/>
              </a:rPr>
              <a:t>1-D Compartmentalization of  the dataset</a:t>
            </a:r>
            <a:endParaRPr lang="en-IN" sz="1200" dirty="0"/>
          </a:p>
        </p:txBody>
      </p:sp>
      <p:cxnSp>
        <p:nvCxnSpPr>
          <p:cNvPr id="15" name="Straight Arrow Connector 14">
            <a:extLst>
              <a:ext uri="{FF2B5EF4-FFF2-40B4-BE49-F238E27FC236}">
                <a16:creationId xmlns:a16="http://schemas.microsoft.com/office/drawing/2014/main" id="{126FB761-2E71-4837-9A3B-207EA0CC6DCE}"/>
              </a:ext>
            </a:extLst>
          </p:cNvPr>
          <p:cNvCxnSpPr>
            <a:cxnSpLocks/>
          </p:cNvCxnSpPr>
          <p:nvPr/>
        </p:nvCxnSpPr>
        <p:spPr>
          <a:xfrm>
            <a:off x="1864562" y="0"/>
            <a:ext cx="0" cy="535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DFF626E-C835-40AB-BD02-324BBBCBE35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t="2770" r="7850" b="1"/>
          <a:stretch/>
        </p:blipFill>
        <p:spPr>
          <a:xfrm>
            <a:off x="8273282" y="2374184"/>
            <a:ext cx="983055" cy="2204164"/>
          </a:xfrm>
          <a:prstGeom prst="rect">
            <a:avLst/>
          </a:prstGeom>
        </p:spPr>
      </p:pic>
      <p:sp>
        <p:nvSpPr>
          <p:cNvPr id="26" name="Thought Bubble: Cloud 25">
            <a:extLst>
              <a:ext uri="{FF2B5EF4-FFF2-40B4-BE49-F238E27FC236}">
                <a16:creationId xmlns:a16="http://schemas.microsoft.com/office/drawing/2014/main" id="{F3177F16-F577-4DDF-8FD6-1C6DD55F7C35}"/>
              </a:ext>
            </a:extLst>
          </p:cNvPr>
          <p:cNvSpPr/>
          <p:nvPr/>
        </p:nvSpPr>
        <p:spPr>
          <a:xfrm>
            <a:off x="8405307" y="136525"/>
            <a:ext cx="3153785" cy="1987232"/>
          </a:xfrm>
          <a:prstGeom prst="cloudCallou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500" b="1" dirty="0"/>
              <a:t>1) Number of compartments</a:t>
            </a:r>
            <a:br>
              <a:rPr lang="en-IN" sz="1500" b="1" dirty="0"/>
            </a:br>
            <a:r>
              <a:rPr lang="en-IN" sz="1500" b="1" dirty="0"/>
              <a:t>2) Degree of Polynomial Regression</a:t>
            </a:r>
            <a:br>
              <a:rPr lang="en-IN" sz="1500" b="1" dirty="0"/>
            </a:br>
            <a:r>
              <a:rPr lang="en-IN" sz="1500" b="1" dirty="0"/>
              <a:t>3) Train vs Test Error estimation</a:t>
            </a:r>
          </a:p>
        </p:txBody>
      </p:sp>
      <p:sp>
        <p:nvSpPr>
          <p:cNvPr id="2" name="Slide Number Placeholder 1">
            <a:extLst>
              <a:ext uri="{FF2B5EF4-FFF2-40B4-BE49-F238E27FC236}">
                <a16:creationId xmlns:a16="http://schemas.microsoft.com/office/drawing/2014/main" id="{92E82A25-AE2F-48D1-A4DC-7F0FAA29916A}"/>
              </a:ext>
            </a:extLst>
          </p:cNvPr>
          <p:cNvSpPr>
            <a:spLocks noGrp="1"/>
          </p:cNvSpPr>
          <p:nvPr>
            <p:ph type="sldNum" sz="quarter" idx="12"/>
          </p:nvPr>
        </p:nvSpPr>
        <p:spPr/>
        <p:txBody>
          <a:bodyPr/>
          <a:lstStyle/>
          <a:p>
            <a:fld id="{C99F0135-F789-427A-93E0-6D6630919395}" type="slidenum">
              <a:rPr lang="en-IN" smtClean="0"/>
              <a:t>14</a:t>
            </a:fld>
            <a:endParaRPr lang="en-IN"/>
          </a:p>
        </p:txBody>
      </p:sp>
      <p:pic>
        <p:nvPicPr>
          <p:cNvPr id="17" name="Picture 16">
            <a:extLst>
              <a:ext uri="{FF2B5EF4-FFF2-40B4-BE49-F238E27FC236}">
                <a16:creationId xmlns:a16="http://schemas.microsoft.com/office/drawing/2014/main" id="{D7C769DD-ACA0-40EE-8F63-4C69093F1E31}"/>
              </a:ext>
            </a:extLst>
          </p:cNvPr>
          <p:cNvPicPr>
            <a:picLocks noChangeAspect="1"/>
          </p:cNvPicPr>
          <p:nvPr/>
        </p:nvPicPr>
        <p:blipFill rotWithShape="1">
          <a:blip r:embed="rId5"/>
          <a:srcRect l="3896" r="2262"/>
          <a:stretch/>
        </p:blipFill>
        <p:spPr>
          <a:xfrm>
            <a:off x="422584" y="3796381"/>
            <a:ext cx="3571229" cy="2394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151827FC-44F5-4EFF-AA79-155AB3C1FA79}"/>
              </a:ext>
            </a:extLst>
          </p:cNvPr>
          <p:cNvSpPr/>
          <p:nvPr/>
        </p:nvSpPr>
        <p:spPr>
          <a:xfrm>
            <a:off x="8132839" y="4578348"/>
            <a:ext cx="3571229" cy="17475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500" b="1" dirty="0"/>
              <a:t>-Overall Trend of the available data</a:t>
            </a:r>
          </a:p>
          <a:p>
            <a:pPr algn="ctr"/>
            <a:r>
              <a:rPr lang="en-IN" sz="1500" b="1" dirty="0"/>
              <a:t>-Type of formation where prediction has to be made</a:t>
            </a:r>
            <a:br>
              <a:rPr lang="en-IN" sz="1500" b="1" dirty="0"/>
            </a:br>
            <a:r>
              <a:rPr lang="en-IN" sz="1500" b="1" dirty="0"/>
              <a:t>-Nature of Input </a:t>
            </a:r>
            <a:br>
              <a:rPr lang="en-IN" sz="1500" b="1" dirty="0"/>
            </a:br>
            <a:r>
              <a:rPr lang="en-IN" sz="1500" b="1" dirty="0"/>
              <a:t>-Density of data points belonging to particular formation type</a:t>
            </a:r>
          </a:p>
        </p:txBody>
      </p:sp>
      <p:pic>
        <p:nvPicPr>
          <p:cNvPr id="10" name="Picture 9">
            <a:extLst>
              <a:ext uri="{FF2B5EF4-FFF2-40B4-BE49-F238E27FC236}">
                <a16:creationId xmlns:a16="http://schemas.microsoft.com/office/drawing/2014/main" id="{6D544ABB-09D7-4694-A3B8-FB6B92C9E411}"/>
              </a:ext>
            </a:extLst>
          </p:cNvPr>
          <p:cNvPicPr>
            <a:picLocks noChangeAspect="1"/>
          </p:cNvPicPr>
          <p:nvPr/>
        </p:nvPicPr>
        <p:blipFill rotWithShape="1">
          <a:blip r:embed="rId6"/>
          <a:srcRect r="87907"/>
          <a:stretch/>
        </p:blipFill>
        <p:spPr>
          <a:xfrm>
            <a:off x="5455646" y="136525"/>
            <a:ext cx="605547" cy="58728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D604F97A-5F99-41FE-9012-2524DF937D7B}"/>
              </a:ext>
            </a:extLst>
          </p:cNvPr>
          <p:cNvPicPr>
            <a:picLocks noChangeAspect="1"/>
          </p:cNvPicPr>
          <p:nvPr/>
        </p:nvPicPr>
        <p:blipFill>
          <a:blip r:embed="rId7"/>
          <a:stretch>
            <a:fillRect/>
          </a:stretch>
        </p:blipFill>
        <p:spPr>
          <a:xfrm>
            <a:off x="6130809" y="136524"/>
            <a:ext cx="527723" cy="58728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0211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080C5C-8457-45AD-9703-1D77674EF348}"/>
              </a:ext>
            </a:extLst>
          </p:cNvPr>
          <p:cNvSpPr>
            <a:spLocks noGrp="1"/>
          </p:cNvSpPr>
          <p:nvPr>
            <p:ph type="sldNum" sz="quarter" idx="12"/>
          </p:nvPr>
        </p:nvSpPr>
        <p:spPr/>
        <p:txBody>
          <a:bodyPr/>
          <a:lstStyle/>
          <a:p>
            <a:fld id="{C99F0135-F789-427A-93E0-6D6630919395}" type="slidenum">
              <a:rPr lang="en-IN" smtClean="0"/>
              <a:t>15</a:t>
            </a:fld>
            <a:endParaRPr lang="en-IN"/>
          </a:p>
        </p:txBody>
      </p:sp>
      <p:pic>
        <p:nvPicPr>
          <p:cNvPr id="4" name="Picture 3">
            <a:extLst>
              <a:ext uri="{FF2B5EF4-FFF2-40B4-BE49-F238E27FC236}">
                <a16:creationId xmlns:a16="http://schemas.microsoft.com/office/drawing/2014/main" id="{92D688EC-FA66-4EC8-AC66-82CE66F695D4}"/>
              </a:ext>
            </a:extLst>
          </p:cNvPr>
          <p:cNvPicPr>
            <a:picLocks noChangeAspect="1"/>
          </p:cNvPicPr>
          <p:nvPr/>
        </p:nvPicPr>
        <p:blipFill>
          <a:blip r:embed="rId2"/>
          <a:stretch>
            <a:fillRect/>
          </a:stretch>
        </p:blipFill>
        <p:spPr>
          <a:xfrm>
            <a:off x="62061" y="4624993"/>
            <a:ext cx="3112716" cy="2096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7DC951CE-70C4-4806-83F8-8E4968426D3A}"/>
              </a:ext>
            </a:extLst>
          </p:cNvPr>
          <p:cNvSpPr/>
          <p:nvPr/>
        </p:nvSpPr>
        <p:spPr>
          <a:xfrm>
            <a:off x="5971607" y="3244334"/>
            <a:ext cx="248786" cy="369332"/>
          </a:xfrm>
          <a:prstGeom prst="rect">
            <a:avLst/>
          </a:prstGeom>
        </p:spPr>
        <p:txBody>
          <a:bodyPr wrap="none">
            <a:spAutoFit/>
          </a:bodyPr>
          <a:lstStyle/>
          <a:p>
            <a:r>
              <a:rPr lang="en-IN" dirty="0"/>
              <a:t>￼</a:t>
            </a:r>
          </a:p>
        </p:txBody>
      </p:sp>
      <p:pic>
        <p:nvPicPr>
          <p:cNvPr id="7" name="Picture 6">
            <a:extLst>
              <a:ext uri="{FF2B5EF4-FFF2-40B4-BE49-F238E27FC236}">
                <a16:creationId xmlns:a16="http://schemas.microsoft.com/office/drawing/2014/main" id="{3DAA7430-3966-44C9-BB8D-066FE22C3962}"/>
              </a:ext>
            </a:extLst>
          </p:cNvPr>
          <p:cNvPicPr>
            <a:picLocks noChangeAspect="1"/>
          </p:cNvPicPr>
          <p:nvPr/>
        </p:nvPicPr>
        <p:blipFill>
          <a:blip r:embed="rId3"/>
          <a:stretch>
            <a:fillRect/>
          </a:stretch>
        </p:blipFill>
        <p:spPr>
          <a:xfrm>
            <a:off x="3353444" y="4635153"/>
            <a:ext cx="2999249" cy="2096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F22C95D9-C71A-4434-A867-4A6147035763}"/>
              </a:ext>
            </a:extLst>
          </p:cNvPr>
          <p:cNvPicPr>
            <a:picLocks noChangeAspect="1"/>
          </p:cNvPicPr>
          <p:nvPr/>
        </p:nvPicPr>
        <p:blipFill>
          <a:blip r:embed="rId4"/>
          <a:stretch>
            <a:fillRect/>
          </a:stretch>
        </p:blipFill>
        <p:spPr>
          <a:xfrm>
            <a:off x="3275623" y="212596"/>
            <a:ext cx="2820377" cy="17718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8ADC60E-CE38-4950-8AAE-B9FD2BEAD9A6}"/>
              </a:ext>
            </a:extLst>
          </p:cNvPr>
          <p:cNvPicPr>
            <a:picLocks noChangeAspect="1"/>
          </p:cNvPicPr>
          <p:nvPr/>
        </p:nvPicPr>
        <p:blipFill>
          <a:blip r:embed="rId5"/>
          <a:stretch>
            <a:fillRect/>
          </a:stretch>
        </p:blipFill>
        <p:spPr>
          <a:xfrm>
            <a:off x="208231" y="212596"/>
            <a:ext cx="2820377" cy="17718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CEEC92B4-42A3-4741-A269-A52F4CF7D0A7}"/>
              </a:ext>
            </a:extLst>
          </p:cNvPr>
          <p:cNvPicPr>
            <a:picLocks noChangeAspect="1"/>
          </p:cNvPicPr>
          <p:nvPr/>
        </p:nvPicPr>
        <p:blipFill>
          <a:blip r:embed="rId6"/>
          <a:stretch>
            <a:fillRect/>
          </a:stretch>
        </p:blipFill>
        <p:spPr>
          <a:xfrm>
            <a:off x="1618419" y="2112530"/>
            <a:ext cx="2820377" cy="17718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3" name="Straight Connector 12">
            <a:extLst>
              <a:ext uri="{FF2B5EF4-FFF2-40B4-BE49-F238E27FC236}">
                <a16:creationId xmlns:a16="http://schemas.microsoft.com/office/drawing/2014/main" id="{B532E1D3-44B2-4EB0-BA3A-1D9D47479F20}"/>
              </a:ext>
            </a:extLst>
          </p:cNvPr>
          <p:cNvCxnSpPr>
            <a:cxnSpLocks/>
          </p:cNvCxnSpPr>
          <p:nvPr/>
        </p:nvCxnSpPr>
        <p:spPr>
          <a:xfrm>
            <a:off x="62061" y="4173166"/>
            <a:ext cx="7683178" cy="0"/>
          </a:xfrm>
          <a:prstGeom prst="line">
            <a:avLst/>
          </a:prstGeom>
        </p:spPr>
        <p:style>
          <a:lnRef idx="3">
            <a:schemeClr val="dk1"/>
          </a:lnRef>
          <a:fillRef idx="0">
            <a:schemeClr val="dk1"/>
          </a:fillRef>
          <a:effectRef idx="2">
            <a:schemeClr val="dk1"/>
          </a:effectRef>
          <a:fontRef idx="minor">
            <a:schemeClr val="tx1"/>
          </a:fontRef>
        </p:style>
      </p:cxnSp>
      <p:sp>
        <p:nvSpPr>
          <p:cNvPr id="14" name="Right Brace 13">
            <a:extLst>
              <a:ext uri="{FF2B5EF4-FFF2-40B4-BE49-F238E27FC236}">
                <a16:creationId xmlns:a16="http://schemas.microsoft.com/office/drawing/2014/main" id="{E8142147-93F1-488A-9164-A5400FBB9441}"/>
              </a:ext>
            </a:extLst>
          </p:cNvPr>
          <p:cNvSpPr/>
          <p:nvPr/>
        </p:nvSpPr>
        <p:spPr>
          <a:xfrm>
            <a:off x="7175924" y="212596"/>
            <a:ext cx="1138631" cy="6508878"/>
          </a:xfrm>
          <a:prstGeom prst="rightBrace">
            <a:avLst>
              <a:gd name="adj1" fmla="val 8333"/>
              <a:gd name="adj2" fmla="val 3623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pic>
        <p:nvPicPr>
          <p:cNvPr id="15" name="Picture 14">
            <a:extLst>
              <a:ext uri="{FF2B5EF4-FFF2-40B4-BE49-F238E27FC236}">
                <a16:creationId xmlns:a16="http://schemas.microsoft.com/office/drawing/2014/main" id="{BF1CF685-04A0-4770-9E21-CE20A01960F8}"/>
              </a:ext>
            </a:extLst>
          </p:cNvPr>
          <p:cNvPicPr>
            <a:picLocks noChangeAspect="1"/>
          </p:cNvPicPr>
          <p:nvPr/>
        </p:nvPicPr>
        <p:blipFill rotWithShape="1">
          <a:blip r:embed="rId7"/>
          <a:srcRect l="2813"/>
          <a:stretch/>
        </p:blipFill>
        <p:spPr>
          <a:xfrm>
            <a:off x="8681004" y="803484"/>
            <a:ext cx="2971557" cy="2905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9791B503-01E3-4BE6-A9F3-2F7FDECCAD1A}"/>
              </a:ext>
            </a:extLst>
          </p:cNvPr>
          <p:cNvSpPr txBox="1"/>
          <p:nvPr/>
        </p:nvSpPr>
        <p:spPr>
          <a:xfrm>
            <a:off x="4743150" y="3613666"/>
            <a:ext cx="2432774" cy="3231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sz="1500" dirty="0"/>
              <a:t>Number of Compartments</a:t>
            </a:r>
          </a:p>
        </p:txBody>
      </p:sp>
      <p:sp>
        <p:nvSpPr>
          <p:cNvPr id="19" name="TextBox 18">
            <a:extLst>
              <a:ext uri="{FF2B5EF4-FFF2-40B4-BE49-F238E27FC236}">
                <a16:creationId xmlns:a16="http://schemas.microsoft.com/office/drawing/2014/main" id="{DAE90F44-FC0D-420F-8148-33E0FA1E53F0}"/>
              </a:ext>
            </a:extLst>
          </p:cNvPr>
          <p:cNvSpPr txBox="1"/>
          <p:nvPr/>
        </p:nvSpPr>
        <p:spPr>
          <a:xfrm>
            <a:off x="6482619" y="5978694"/>
            <a:ext cx="1138632" cy="5539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sz="1500" dirty="0"/>
              <a:t>Degree of Polynomial</a:t>
            </a:r>
          </a:p>
        </p:txBody>
      </p:sp>
      <p:sp>
        <p:nvSpPr>
          <p:cNvPr id="20" name="TextBox 19">
            <a:extLst>
              <a:ext uri="{FF2B5EF4-FFF2-40B4-BE49-F238E27FC236}">
                <a16:creationId xmlns:a16="http://schemas.microsoft.com/office/drawing/2014/main" id="{920A6173-5F19-4777-840F-CBB238DAFEFD}"/>
              </a:ext>
            </a:extLst>
          </p:cNvPr>
          <p:cNvSpPr txBox="1"/>
          <p:nvPr/>
        </p:nvSpPr>
        <p:spPr>
          <a:xfrm>
            <a:off x="8793668" y="4347994"/>
            <a:ext cx="3129745" cy="55399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IN" sz="1500" dirty="0"/>
              <a:t> METRIC=Mean Squared Error</a:t>
            </a:r>
            <a:br>
              <a:rPr lang="en-IN" sz="1500" dirty="0"/>
            </a:br>
            <a:r>
              <a:rPr lang="en-IN" sz="1500" dirty="0"/>
              <a:t>Basis for selection of parameters  </a:t>
            </a:r>
          </a:p>
        </p:txBody>
      </p:sp>
    </p:spTree>
    <p:extLst>
      <p:ext uri="{BB962C8B-B14F-4D97-AF65-F5344CB8AC3E}">
        <p14:creationId xmlns:p14="http://schemas.microsoft.com/office/powerpoint/2010/main" val="169939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BA40FB-D1D1-4195-9FD3-38F1B462F7DA}"/>
              </a:ext>
            </a:extLst>
          </p:cNvPr>
          <p:cNvPicPr>
            <a:picLocks noChangeAspect="1"/>
          </p:cNvPicPr>
          <p:nvPr/>
        </p:nvPicPr>
        <p:blipFill>
          <a:blip r:embed="rId2"/>
          <a:stretch>
            <a:fillRect/>
          </a:stretch>
        </p:blipFill>
        <p:spPr>
          <a:xfrm>
            <a:off x="253101" y="4450130"/>
            <a:ext cx="5426764" cy="1906220"/>
          </a:xfrm>
          <a:prstGeom prst="rect">
            <a:avLst/>
          </a:prstGeom>
        </p:spPr>
      </p:pic>
      <p:pic>
        <p:nvPicPr>
          <p:cNvPr id="6" name="Picture 5">
            <a:extLst>
              <a:ext uri="{FF2B5EF4-FFF2-40B4-BE49-F238E27FC236}">
                <a16:creationId xmlns:a16="http://schemas.microsoft.com/office/drawing/2014/main" id="{C4D51AF2-2E5B-4010-9022-89AEF626F4BB}"/>
              </a:ext>
            </a:extLst>
          </p:cNvPr>
          <p:cNvPicPr>
            <a:picLocks noChangeAspect="1"/>
          </p:cNvPicPr>
          <p:nvPr/>
        </p:nvPicPr>
        <p:blipFill>
          <a:blip r:embed="rId3"/>
          <a:stretch>
            <a:fillRect/>
          </a:stretch>
        </p:blipFill>
        <p:spPr>
          <a:xfrm>
            <a:off x="209684" y="993140"/>
            <a:ext cx="5426764" cy="1612215"/>
          </a:xfrm>
          <a:prstGeom prst="rect">
            <a:avLst/>
          </a:prstGeom>
        </p:spPr>
      </p:pic>
      <p:sp>
        <p:nvSpPr>
          <p:cNvPr id="20"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8DDE168-CA48-4720-87B3-0522C519A06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99F0135-F789-427A-93E0-6D6630919395}" type="slidenum">
              <a:rPr lang="en-US" smtClean="0"/>
              <a:pPr>
                <a:spcAft>
                  <a:spcPts val="600"/>
                </a:spcAft>
              </a:pPr>
              <a:t>16</a:t>
            </a:fld>
            <a:endParaRPr lang="en-US"/>
          </a:p>
        </p:txBody>
      </p:sp>
      <p:pic>
        <p:nvPicPr>
          <p:cNvPr id="5" name="Picture 4">
            <a:extLst>
              <a:ext uri="{FF2B5EF4-FFF2-40B4-BE49-F238E27FC236}">
                <a16:creationId xmlns:a16="http://schemas.microsoft.com/office/drawing/2014/main" id="{F366562C-B7F7-4B45-A17D-8251BA0757C4}"/>
              </a:ext>
            </a:extLst>
          </p:cNvPr>
          <p:cNvPicPr>
            <a:picLocks noChangeAspect="1"/>
          </p:cNvPicPr>
          <p:nvPr/>
        </p:nvPicPr>
        <p:blipFill>
          <a:blip r:embed="rId4"/>
          <a:stretch>
            <a:fillRect/>
          </a:stretch>
        </p:blipFill>
        <p:spPr>
          <a:xfrm>
            <a:off x="6216593" y="1689100"/>
            <a:ext cx="5888621" cy="3657600"/>
          </a:xfrm>
          <a:prstGeom prst="rect">
            <a:avLst/>
          </a:prstGeom>
        </p:spPr>
      </p:pic>
    </p:spTree>
    <p:extLst>
      <p:ext uri="{BB962C8B-B14F-4D97-AF65-F5344CB8AC3E}">
        <p14:creationId xmlns:p14="http://schemas.microsoft.com/office/powerpoint/2010/main" val="1904718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CEFE3-4437-42C4-927C-F607DF956A4E}"/>
              </a:ext>
            </a:extLst>
          </p:cNvPr>
          <p:cNvPicPr/>
          <p:nvPr/>
        </p:nvPicPr>
        <p:blipFill>
          <a:blip r:embed="rId2"/>
          <a:stretch>
            <a:fillRect/>
          </a:stretch>
        </p:blipFill>
        <p:spPr>
          <a:xfrm>
            <a:off x="4363770" y="193204"/>
            <a:ext cx="7242951" cy="33919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894FF047-3AE6-44D1-B337-A033CB7DCD61}"/>
              </a:ext>
            </a:extLst>
          </p:cNvPr>
          <p:cNvPicPr/>
          <p:nvPr/>
        </p:nvPicPr>
        <p:blipFill>
          <a:blip r:embed="rId3"/>
          <a:stretch>
            <a:fillRect/>
          </a:stretch>
        </p:blipFill>
        <p:spPr>
          <a:xfrm>
            <a:off x="4363770" y="3720974"/>
            <a:ext cx="7242949" cy="2961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D9F445DC-BFBF-40B5-B011-1EB886DE1D83}"/>
              </a:ext>
            </a:extLst>
          </p:cNvPr>
          <p:cNvPicPr>
            <a:picLocks noChangeAspect="1"/>
          </p:cNvPicPr>
          <p:nvPr/>
        </p:nvPicPr>
        <p:blipFill>
          <a:blip r:embed="rId4"/>
          <a:stretch>
            <a:fillRect/>
          </a:stretch>
        </p:blipFill>
        <p:spPr>
          <a:xfrm>
            <a:off x="273878" y="519546"/>
            <a:ext cx="869955" cy="1532989"/>
          </a:xfrm>
          <a:prstGeom prst="rect">
            <a:avLst/>
          </a:prstGeom>
        </p:spPr>
      </p:pic>
      <p:cxnSp>
        <p:nvCxnSpPr>
          <p:cNvPr id="7" name="Straight Arrow Connector 6">
            <a:extLst>
              <a:ext uri="{FF2B5EF4-FFF2-40B4-BE49-F238E27FC236}">
                <a16:creationId xmlns:a16="http://schemas.microsoft.com/office/drawing/2014/main" id="{1D573B9A-F042-44DD-A363-EB560A6A4BCD}"/>
              </a:ext>
            </a:extLst>
          </p:cNvPr>
          <p:cNvCxnSpPr>
            <a:cxnSpLocks/>
          </p:cNvCxnSpPr>
          <p:nvPr/>
        </p:nvCxnSpPr>
        <p:spPr>
          <a:xfrm>
            <a:off x="1143833" y="1303892"/>
            <a:ext cx="32199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5DF05431-5CBF-4223-A378-6EA85AA2E01C}"/>
              </a:ext>
            </a:extLst>
          </p:cNvPr>
          <p:cNvCxnSpPr>
            <a:cxnSpLocks/>
            <a:stCxn id="5" idx="2"/>
          </p:cNvCxnSpPr>
          <p:nvPr/>
        </p:nvCxnSpPr>
        <p:spPr>
          <a:xfrm rot="16200000" flipH="1">
            <a:off x="1524962" y="1236428"/>
            <a:ext cx="2022703" cy="365491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D9B9EADB-0EB4-4DAF-958B-7A04FA03A61D}"/>
              </a:ext>
            </a:extLst>
          </p:cNvPr>
          <p:cNvSpPr txBox="1"/>
          <p:nvPr/>
        </p:nvSpPr>
        <p:spPr>
          <a:xfrm>
            <a:off x="1330860" y="54290"/>
            <a:ext cx="2642426"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dirty="0"/>
              <a:t>Multi Function backed Compartmentalization and </a:t>
            </a:r>
            <a:br>
              <a:rPr lang="en-IN" dirty="0"/>
            </a:br>
            <a:r>
              <a:rPr lang="en-IN" dirty="0"/>
              <a:t>Degree Allocation </a:t>
            </a:r>
          </a:p>
        </p:txBody>
      </p:sp>
      <p:sp>
        <p:nvSpPr>
          <p:cNvPr id="15" name="TextBox 14">
            <a:extLst>
              <a:ext uri="{FF2B5EF4-FFF2-40B4-BE49-F238E27FC236}">
                <a16:creationId xmlns:a16="http://schemas.microsoft.com/office/drawing/2014/main" id="{DCB25124-91CE-459B-A239-5F0481CAA143}"/>
              </a:ext>
            </a:extLst>
          </p:cNvPr>
          <p:cNvSpPr txBox="1"/>
          <p:nvPr/>
        </p:nvSpPr>
        <p:spPr>
          <a:xfrm>
            <a:off x="1143833" y="4228618"/>
            <a:ext cx="2960483"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dirty="0"/>
              <a:t>Regression variable estimation</a:t>
            </a:r>
          </a:p>
        </p:txBody>
      </p:sp>
      <p:sp>
        <p:nvSpPr>
          <p:cNvPr id="16" name="TextBox 15">
            <a:extLst>
              <a:ext uri="{FF2B5EF4-FFF2-40B4-BE49-F238E27FC236}">
                <a16:creationId xmlns:a16="http://schemas.microsoft.com/office/drawing/2014/main" id="{72F596AD-9CCD-4CC7-ACC3-433C07595C16}"/>
              </a:ext>
            </a:extLst>
          </p:cNvPr>
          <p:cNvSpPr txBox="1"/>
          <p:nvPr/>
        </p:nvSpPr>
        <p:spPr>
          <a:xfrm>
            <a:off x="1135973" y="4966671"/>
            <a:ext cx="2960483"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dirty="0"/>
              <a:t>Training and Test set MSE error calculation </a:t>
            </a:r>
          </a:p>
        </p:txBody>
      </p:sp>
      <p:cxnSp>
        <p:nvCxnSpPr>
          <p:cNvPr id="17" name="Straight Arrow Connector 16">
            <a:extLst>
              <a:ext uri="{FF2B5EF4-FFF2-40B4-BE49-F238E27FC236}">
                <a16:creationId xmlns:a16="http://schemas.microsoft.com/office/drawing/2014/main" id="{D1DF0590-8E54-4A96-94AD-8061DE17A230}"/>
              </a:ext>
            </a:extLst>
          </p:cNvPr>
          <p:cNvCxnSpPr>
            <a:cxnSpLocks/>
          </p:cNvCxnSpPr>
          <p:nvPr/>
        </p:nvCxnSpPr>
        <p:spPr>
          <a:xfrm>
            <a:off x="0" y="1507787"/>
            <a:ext cx="466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0248827-0C97-4A37-A32C-396F622567F7}"/>
              </a:ext>
            </a:extLst>
          </p:cNvPr>
          <p:cNvSpPr txBox="1"/>
          <p:nvPr/>
        </p:nvSpPr>
        <p:spPr>
          <a:xfrm>
            <a:off x="1143833" y="1526327"/>
            <a:ext cx="2960483" cy="3231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sz="1500" b="1" dirty="0"/>
              <a:t>List of choices of input variable</a:t>
            </a:r>
          </a:p>
        </p:txBody>
      </p:sp>
      <p:sp>
        <p:nvSpPr>
          <p:cNvPr id="12" name="TextBox 11">
            <a:extLst>
              <a:ext uri="{FF2B5EF4-FFF2-40B4-BE49-F238E27FC236}">
                <a16:creationId xmlns:a16="http://schemas.microsoft.com/office/drawing/2014/main" id="{4CB6D6AB-43BB-49B7-9ADE-8D088890B957}"/>
              </a:ext>
            </a:extLst>
          </p:cNvPr>
          <p:cNvSpPr txBox="1"/>
          <p:nvPr/>
        </p:nvSpPr>
        <p:spPr>
          <a:xfrm>
            <a:off x="1135971" y="1997933"/>
            <a:ext cx="2960483" cy="7848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sz="1500" b="1" dirty="0"/>
              <a:t>List of choices of Compartments</a:t>
            </a:r>
          </a:p>
          <a:p>
            <a:pPr algn="ctr"/>
            <a:r>
              <a:rPr lang="en-IN" sz="1500" dirty="0"/>
              <a:t>-S</a:t>
            </a:r>
            <a:r>
              <a:rPr lang="en-IN" sz="1500" b="1" dirty="0"/>
              <a:t>orted</a:t>
            </a:r>
            <a:r>
              <a:rPr lang="en-IN" sz="1500" dirty="0"/>
              <a:t> values of the </a:t>
            </a:r>
            <a:r>
              <a:rPr lang="en-IN" sz="1500" b="1" dirty="0"/>
              <a:t>variable</a:t>
            </a:r>
            <a:r>
              <a:rPr lang="en-IN" sz="1500" dirty="0"/>
              <a:t> getting divided into </a:t>
            </a:r>
            <a:r>
              <a:rPr lang="en-IN" sz="1500" b="1" dirty="0"/>
              <a:t>quantiles</a:t>
            </a:r>
          </a:p>
        </p:txBody>
      </p:sp>
      <p:sp>
        <p:nvSpPr>
          <p:cNvPr id="14" name="TextBox 13">
            <a:extLst>
              <a:ext uri="{FF2B5EF4-FFF2-40B4-BE49-F238E27FC236}">
                <a16:creationId xmlns:a16="http://schemas.microsoft.com/office/drawing/2014/main" id="{FD421B2B-753A-447A-B5EC-613509E8B2F7}"/>
              </a:ext>
            </a:extLst>
          </p:cNvPr>
          <p:cNvSpPr txBox="1"/>
          <p:nvPr/>
        </p:nvSpPr>
        <p:spPr>
          <a:xfrm>
            <a:off x="1143833" y="2936144"/>
            <a:ext cx="2960483" cy="3231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sz="1500" b="1" dirty="0"/>
              <a:t>List of Degree for equation</a:t>
            </a:r>
          </a:p>
        </p:txBody>
      </p:sp>
      <p:sp>
        <p:nvSpPr>
          <p:cNvPr id="18" name="TextBox 17">
            <a:extLst>
              <a:ext uri="{FF2B5EF4-FFF2-40B4-BE49-F238E27FC236}">
                <a16:creationId xmlns:a16="http://schemas.microsoft.com/office/drawing/2014/main" id="{4D2CF79A-3C44-4F01-91E5-FEEE80B3FD2F}"/>
              </a:ext>
            </a:extLst>
          </p:cNvPr>
          <p:cNvSpPr txBox="1"/>
          <p:nvPr/>
        </p:nvSpPr>
        <p:spPr>
          <a:xfrm>
            <a:off x="1135972" y="5979282"/>
            <a:ext cx="296048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dirty="0"/>
              <a:t>Prediction Equation</a:t>
            </a:r>
          </a:p>
        </p:txBody>
      </p:sp>
      <p:sp>
        <p:nvSpPr>
          <p:cNvPr id="2" name="Slide Number Placeholder 1">
            <a:extLst>
              <a:ext uri="{FF2B5EF4-FFF2-40B4-BE49-F238E27FC236}">
                <a16:creationId xmlns:a16="http://schemas.microsoft.com/office/drawing/2014/main" id="{2607EA31-BE3C-4DEF-B78F-518AC3EE267B}"/>
              </a:ext>
            </a:extLst>
          </p:cNvPr>
          <p:cNvSpPr>
            <a:spLocks noGrp="1"/>
          </p:cNvSpPr>
          <p:nvPr>
            <p:ph type="sldNum" sz="quarter" idx="12"/>
          </p:nvPr>
        </p:nvSpPr>
        <p:spPr/>
        <p:txBody>
          <a:bodyPr/>
          <a:lstStyle/>
          <a:p>
            <a:fld id="{C99F0135-F789-427A-93E0-6D6630919395}" type="slidenum">
              <a:rPr lang="en-IN" smtClean="0"/>
              <a:t>17</a:t>
            </a:fld>
            <a:endParaRPr lang="en-IN"/>
          </a:p>
        </p:txBody>
      </p:sp>
    </p:spTree>
    <p:extLst>
      <p:ext uri="{BB962C8B-B14F-4D97-AF65-F5344CB8AC3E}">
        <p14:creationId xmlns:p14="http://schemas.microsoft.com/office/powerpoint/2010/main" val="944480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3E1DF-5B34-431C-8350-22DDA38442FA}"/>
              </a:ext>
            </a:extLst>
          </p:cNvPr>
          <p:cNvSpPr>
            <a:spLocks noGrp="1"/>
          </p:cNvSpPr>
          <p:nvPr>
            <p:ph type="title"/>
          </p:nvPr>
        </p:nvSpPr>
        <p:spPr>
          <a:xfrm>
            <a:off x="1028700" y="190501"/>
            <a:ext cx="2886075" cy="2072865"/>
          </a:xfrm>
          <a:noFill/>
        </p:spPr>
        <p:txBody>
          <a:bodyPr vert="horz" lIns="91440" tIns="45720" rIns="91440" bIns="45720" rtlCol="0" anchor="ctr">
            <a:normAutofit/>
          </a:bodyPr>
          <a:lstStyle/>
          <a:p>
            <a:pPr algn="ctr"/>
            <a:r>
              <a:rPr lang="en-US" sz="3600" dirty="0">
                <a:solidFill>
                  <a:schemeClr val="bg1"/>
                </a:solidFill>
              </a:rPr>
              <a:t>RESULTS</a:t>
            </a:r>
          </a:p>
        </p:txBody>
      </p:sp>
      <p:pic>
        <p:nvPicPr>
          <p:cNvPr id="6" name="Picture 5">
            <a:extLst>
              <a:ext uri="{FF2B5EF4-FFF2-40B4-BE49-F238E27FC236}">
                <a16:creationId xmlns:a16="http://schemas.microsoft.com/office/drawing/2014/main" id="{F48D441C-FC35-449C-9E03-15D6801C80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25107" y="461762"/>
            <a:ext cx="3493651" cy="547824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8" name="Picture 7">
            <a:extLst>
              <a:ext uri="{FF2B5EF4-FFF2-40B4-BE49-F238E27FC236}">
                <a16:creationId xmlns:a16="http://schemas.microsoft.com/office/drawing/2014/main" id="{F9FD465D-6F43-4721-B7A2-2F885A258C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72166" y="418120"/>
            <a:ext cx="3493651" cy="583126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9" name="Rectangle 8">
            <a:extLst>
              <a:ext uri="{FF2B5EF4-FFF2-40B4-BE49-F238E27FC236}">
                <a16:creationId xmlns:a16="http://schemas.microsoft.com/office/drawing/2014/main" id="{E9D518CB-2D4C-48EF-900F-7317BDB22273}"/>
              </a:ext>
            </a:extLst>
          </p:cNvPr>
          <p:cNvSpPr/>
          <p:nvPr/>
        </p:nvSpPr>
        <p:spPr>
          <a:xfrm>
            <a:off x="4362449" y="730895"/>
            <a:ext cx="1560214" cy="1532471"/>
          </a:xfrm>
          <a:prstGeom prst="rect">
            <a:avLst/>
          </a:prstGeom>
        </p:spPr>
        <p:txBody>
          <a:bodyPr wrap="square">
            <a:spAutoFit/>
          </a:bodyPr>
          <a:lstStyle/>
          <a:p>
            <a:pPr>
              <a:lnSpc>
                <a:spcPct val="107000"/>
              </a:lnSpc>
              <a:spcAft>
                <a:spcPts val="0"/>
              </a:spcAft>
            </a:pPr>
            <a:r>
              <a:rPr lang="en-US" sz="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Black = Real logged value of compressional slowness extracted from </a:t>
            </a:r>
            <a:r>
              <a:rPr lang="en-US" sz="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15-9-F-11/F_5 </a:t>
            </a:r>
            <a:r>
              <a:rPr lang="en-US" sz="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volve</a:t>
            </a:r>
            <a:r>
              <a:rPr lang="en-US" sz="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wells </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Blue= Compressional Slowness predicted employing suggested quantile polynomial regression method</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Red= Compressional slowness generated using traditional simple regression method</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r>
              <a:rPr lang="en-US" sz="800" dirty="0">
                <a:solidFill>
                  <a:srgbClr val="000000"/>
                </a:solidFill>
                <a:latin typeface="Times New Roman" panose="02020603050405020304" pitchFamily="18" charset="0"/>
                <a:ea typeface="Times New Roman" panose="02020603050405020304" pitchFamily="18" charset="0"/>
              </a:rPr>
              <a:t>Green= Gamma Ray Log</a:t>
            </a:r>
            <a:endParaRPr lang="en-IN" sz="800" dirty="0"/>
          </a:p>
        </p:txBody>
      </p:sp>
      <p:sp>
        <p:nvSpPr>
          <p:cNvPr id="10" name="Rectangle 9">
            <a:extLst>
              <a:ext uri="{FF2B5EF4-FFF2-40B4-BE49-F238E27FC236}">
                <a16:creationId xmlns:a16="http://schemas.microsoft.com/office/drawing/2014/main" id="{CE306CBD-6A6A-4EA3-A7FB-68F97863A95B}"/>
              </a:ext>
            </a:extLst>
          </p:cNvPr>
          <p:cNvSpPr/>
          <p:nvPr/>
        </p:nvSpPr>
        <p:spPr>
          <a:xfrm>
            <a:off x="6984107" y="6278995"/>
            <a:ext cx="3576118" cy="579005"/>
          </a:xfrm>
          <a:prstGeom prst="rect">
            <a:avLst/>
          </a:prstGeom>
        </p:spPr>
        <p:txBody>
          <a:bodyPr wrap="square">
            <a:spAutoFit/>
          </a:bodyPr>
          <a:lstStyle/>
          <a:p>
            <a:pPr algn="ctr">
              <a:lnSpc>
                <a:spcPct val="107000"/>
              </a:lnSpc>
              <a:spcAft>
                <a:spcPts val="0"/>
              </a:spcAft>
            </a:pPr>
            <a:r>
              <a:rPr lang="en-IN" sz="1000" dirty="0">
                <a:latin typeface="Calibri" panose="020F0502020204030204" pitchFamily="34" charset="0"/>
                <a:ea typeface="Calibri" panose="020F0502020204030204" pitchFamily="34" charset="0"/>
                <a:cs typeface="Times New Roman" panose="02020603050405020304" pitchFamily="18" charset="0"/>
              </a:rPr>
              <a:t>Comparison of Original DTCO with the one predicted using simple MLR and the other one using the proposed technique</a:t>
            </a:r>
            <a:br>
              <a:rPr lang="en-IN" sz="1000" dirty="0">
                <a:latin typeface="Calibri" panose="020F0502020204030204" pitchFamily="34" charset="0"/>
                <a:ea typeface="Calibri" panose="020F0502020204030204" pitchFamily="34" charset="0"/>
                <a:cs typeface="Times New Roman" panose="02020603050405020304" pitchFamily="18" charset="0"/>
              </a:rPr>
            </a:br>
            <a:r>
              <a:rPr lang="en-IN" sz="1000" dirty="0">
                <a:latin typeface="Calibri" panose="020F0502020204030204" pitchFamily="34" charset="0"/>
                <a:ea typeface="Calibri" panose="020F0502020204030204" pitchFamily="34" charset="0"/>
                <a:cs typeface="Times New Roman" panose="02020603050405020304" pitchFamily="18" charset="0"/>
              </a:rPr>
              <a:t>for </a:t>
            </a:r>
            <a:r>
              <a:rPr lang="en-US" sz="1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15-9-F-11 and 15-9-F-5 well</a:t>
            </a:r>
            <a:endParaRPr lang="en-IN" sz="1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24289D8A-BD16-435C-957C-34C7E2F6C680}"/>
              </a:ext>
            </a:extLst>
          </p:cNvPr>
          <p:cNvPicPr/>
          <p:nvPr/>
        </p:nvPicPr>
        <p:blipFill rotWithShape="1">
          <a:blip r:embed="rId4"/>
          <a:srcRect t="4248"/>
          <a:stretch/>
        </p:blipFill>
        <p:spPr>
          <a:xfrm>
            <a:off x="258586" y="3534410"/>
            <a:ext cx="4547094" cy="25545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E36B15ED-C05B-44B0-9471-94683598337E}"/>
              </a:ext>
            </a:extLst>
          </p:cNvPr>
          <p:cNvSpPr/>
          <p:nvPr/>
        </p:nvSpPr>
        <p:spPr>
          <a:xfrm>
            <a:off x="348950" y="6211669"/>
            <a:ext cx="3801943" cy="646331"/>
          </a:xfrm>
          <a:prstGeom prst="rect">
            <a:avLst/>
          </a:prstGeom>
        </p:spPr>
        <p:txBody>
          <a:bodyPr wrap="square">
            <a:spAutoFit/>
          </a:bodyPr>
          <a:lstStyle/>
          <a:p>
            <a:pPr algn="ctr"/>
            <a:r>
              <a:rPr lang="en-US" sz="1200" dirty="0">
                <a:latin typeface="Times New Roman" panose="02020603050405020304" pitchFamily="18" charset="0"/>
                <a:ea typeface="Times New Roman" panose="02020603050405020304" pitchFamily="18" charset="0"/>
              </a:rPr>
              <a:t> The table demonstrating the validation error for different order of polynomial used for different compartments in a four-quantile model</a:t>
            </a:r>
            <a:endParaRPr lang="en-IN" sz="1200" dirty="0"/>
          </a:p>
        </p:txBody>
      </p:sp>
      <p:cxnSp>
        <p:nvCxnSpPr>
          <p:cNvPr id="13" name="Connector: Curved 12">
            <a:extLst>
              <a:ext uri="{FF2B5EF4-FFF2-40B4-BE49-F238E27FC236}">
                <a16:creationId xmlns:a16="http://schemas.microsoft.com/office/drawing/2014/main" id="{5FF96350-D6EA-416A-A7F2-366906925B8A}"/>
              </a:ext>
            </a:extLst>
          </p:cNvPr>
          <p:cNvCxnSpPr>
            <a:cxnSpLocks/>
          </p:cNvCxnSpPr>
          <p:nvPr/>
        </p:nvCxnSpPr>
        <p:spPr>
          <a:xfrm flipV="1">
            <a:off x="4241258" y="3333751"/>
            <a:ext cx="1556430" cy="15203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B40023-415D-4C55-A497-DBE71F03B956}"/>
              </a:ext>
            </a:extLst>
          </p:cNvPr>
          <p:cNvSpPr>
            <a:spLocks noGrp="1"/>
          </p:cNvSpPr>
          <p:nvPr>
            <p:ph type="sldNum" sz="quarter" idx="12"/>
          </p:nvPr>
        </p:nvSpPr>
        <p:spPr/>
        <p:txBody>
          <a:bodyPr/>
          <a:lstStyle/>
          <a:p>
            <a:fld id="{C99F0135-F789-427A-93E0-6D6630919395}" type="slidenum">
              <a:rPr lang="en-IN" smtClean="0"/>
              <a:t>18</a:t>
            </a:fld>
            <a:endParaRPr lang="en-IN"/>
          </a:p>
        </p:txBody>
      </p:sp>
    </p:spTree>
    <p:extLst>
      <p:ext uri="{BB962C8B-B14F-4D97-AF65-F5344CB8AC3E}">
        <p14:creationId xmlns:p14="http://schemas.microsoft.com/office/powerpoint/2010/main" val="416037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A64545-C825-4E04-821B-9359F44937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31588" y="175345"/>
            <a:ext cx="3970727" cy="5615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3F40F852-9441-4974-A1ED-64E82FE531B7}"/>
              </a:ext>
            </a:extLst>
          </p:cNvPr>
          <p:cNvSpPr/>
          <p:nvPr/>
        </p:nvSpPr>
        <p:spPr>
          <a:xfrm>
            <a:off x="4669430" y="5944592"/>
            <a:ext cx="3495041" cy="553998"/>
          </a:xfrm>
          <a:prstGeom prst="rect">
            <a:avLst/>
          </a:prstGeom>
        </p:spPr>
        <p:txBody>
          <a:bodyPr wrap="square">
            <a:spAutoFit/>
          </a:bodyPr>
          <a:lstStyle/>
          <a:p>
            <a:pPr algn="ctr"/>
            <a:r>
              <a:rPr lang="en-US" sz="1000" dirty="0">
                <a:solidFill>
                  <a:srgbClr val="000000"/>
                </a:solidFill>
                <a:latin typeface="Times New Roman" panose="02020603050405020304" pitchFamily="18" charset="0"/>
                <a:ea typeface="Times New Roman" panose="02020603050405020304" pitchFamily="18" charset="0"/>
              </a:rPr>
              <a:t>The model used to predict the DTCO values in the regions where the real DTCO values were missing for the 15_9_F-11 Well</a:t>
            </a:r>
            <a:endParaRPr lang="en-IN" sz="1000" dirty="0"/>
          </a:p>
        </p:txBody>
      </p:sp>
      <p:sp>
        <p:nvSpPr>
          <p:cNvPr id="2" name="Slide Number Placeholder 1">
            <a:extLst>
              <a:ext uri="{FF2B5EF4-FFF2-40B4-BE49-F238E27FC236}">
                <a16:creationId xmlns:a16="http://schemas.microsoft.com/office/drawing/2014/main" id="{78C11141-5A8E-49C1-8E8F-924E58C308FC}"/>
              </a:ext>
            </a:extLst>
          </p:cNvPr>
          <p:cNvSpPr>
            <a:spLocks noGrp="1"/>
          </p:cNvSpPr>
          <p:nvPr>
            <p:ph type="sldNum" sz="quarter" idx="12"/>
          </p:nvPr>
        </p:nvSpPr>
        <p:spPr/>
        <p:txBody>
          <a:bodyPr/>
          <a:lstStyle/>
          <a:p>
            <a:fld id="{C99F0135-F789-427A-93E0-6D6630919395}" type="slidenum">
              <a:rPr lang="en-IN" smtClean="0"/>
              <a:t>19</a:t>
            </a:fld>
            <a:endParaRPr lang="en-IN" dirty="0"/>
          </a:p>
        </p:txBody>
      </p:sp>
      <p:sp>
        <p:nvSpPr>
          <p:cNvPr id="9" name="Rectangle 8">
            <a:extLst>
              <a:ext uri="{FF2B5EF4-FFF2-40B4-BE49-F238E27FC236}">
                <a16:creationId xmlns:a16="http://schemas.microsoft.com/office/drawing/2014/main" id="{BA4C0F6E-8DFC-46A8-A939-5013114C5DF9}"/>
              </a:ext>
            </a:extLst>
          </p:cNvPr>
          <p:cNvSpPr/>
          <p:nvPr/>
        </p:nvSpPr>
        <p:spPr>
          <a:xfrm>
            <a:off x="528320" y="274320"/>
            <a:ext cx="3495040" cy="4368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Raw Input Data </a:t>
            </a:r>
          </a:p>
        </p:txBody>
      </p:sp>
      <p:sp>
        <p:nvSpPr>
          <p:cNvPr id="10" name="Rectangle 9">
            <a:extLst>
              <a:ext uri="{FF2B5EF4-FFF2-40B4-BE49-F238E27FC236}">
                <a16:creationId xmlns:a16="http://schemas.microsoft.com/office/drawing/2014/main" id="{D467A8BE-A1DB-4443-A8AB-E8C2C23C9CBC}"/>
              </a:ext>
            </a:extLst>
          </p:cNvPr>
          <p:cNvSpPr/>
          <p:nvPr/>
        </p:nvSpPr>
        <p:spPr>
          <a:xfrm>
            <a:off x="558800" y="1737360"/>
            <a:ext cx="3495040" cy="4368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Removal of Outlier</a:t>
            </a:r>
          </a:p>
        </p:txBody>
      </p:sp>
      <p:sp>
        <p:nvSpPr>
          <p:cNvPr id="11" name="Rectangle 10">
            <a:extLst>
              <a:ext uri="{FF2B5EF4-FFF2-40B4-BE49-F238E27FC236}">
                <a16:creationId xmlns:a16="http://schemas.microsoft.com/office/drawing/2014/main" id="{4F071824-A6EE-413A-B438-A845CAC160DC}"/>
              </a:ext>
            </a:extLst>
          </p:cNvPr>
          <p:cNvSpPr/>
          <p:nvPr/>
        </p:nvSpPr>
        <p:spPr>
          <a:xfrm>
            <a:off x="558800" y="2315211"/>
            <a:ext cx="3495040" cy="4368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Detection of zone of data gaps</a:t>
            </a:r>
          </a:p>
        </p:txBody>
      </p:sp>
      <p:sp>
        <p:nvSpPr>
          <p:cNvPr id="12" name="Rectangle 11">
            <a:extLst>
              <a:ext uri="{FF2B5EF4-FFF2-40B4-BE49-F238E27FC236}">
                <a16:creationId xmlns:a16="http://schemas.microsoft.com/office/drawing/2014/main" id="{26ACB28B-A622-4002-8D7B-479D621FB56A}"/>
              </a:ext>
            </a:extLst>
          </p:cNvPr>
          <p:cNvSpPr/>
          <p:nvPr/>
        </p:nvSpPr>
        <p:spPr>
          <a:xfrm>
            <a:off x="558800" y="2943861"/>
            <a:ext cx="3495040" cy="538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Splitting of Training set into Validation and training set</a:t>
            </a:r>
          </a:p>
        </p:txBody>
      </p:sp>
      <p:sp>
        <p:nvSpPr>
          <p:cNvPr id="13" name="Rectangle 12">
            <a:extLst>
              <a:ext uri="{FF2B5EF4-FFF2-40B4-BE49-F238E27FC236}">
                <a16:creationId xmlns:a16="http://schemas.microsoft.com/office/drawing/2014/main" id="{C2702ABA-BF9E-40BE-8641-1890B03D6606}"/>
              </a:ext>
            </a:extLst>
          </p:cNvPr>
          <p:cNvSpPr/>
          <p:nvPr/>
        </p:nvSpPr>
        <p:spPr>
          <a:xfrm>
            <a:off x="558800" y="4302761"/>
            <a:ext cx="3495040" cy="4368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Choice of Algorithm</a:t>
            </a:r>
          </a:p>
        </p:txBody>
      </p:sp>
      <p:sp>
        <p:nvSpPr>
          <p:cNvPr id="14" name="Rectangle 13">
            <a:extLst>
              <a:ext uri="{FF2B5EF4-FFF2-40B4-BE49-F238E27FC236}">
                <a16:creationId xmlns:a16="http://schemas.microsoft.com/office/drawing/2014/main" id="{E322332A-F3AA-4BC7-94A1-89EE5BFC0DE7}"/>
              </a:ext>
            </a:extLst>
          </p:cNvPr>
          <p:cNvSpPr/>
          <p:nvPr/>
        </p:nvSpPr>
        <p:spPr>
          <a:xfrm>
            <a:off x="558800" y="3674111"/>
            <a:ext cx="3495040" cy="4368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Selection of Zones</a:t>
            </a:r>
          </a:p>
        </p:txBody>
      </p:sp>
      <p:sp>
        <p:nvSpPr>
          <p:cNvPr id="15" name="Rectangle 14">
            <a:extLst>
              <a:ext uri="{FF2B5EF4-FFF2-40B4-BE49-F238E27FC236}">
                <a16:creationId xmlns:a16="http://schemas.microsoft.com/office/drawing/2014/main" id="{55A8F67D-B214-4039-B392-B1233865DC69}"/>
              </a:ext>
            </a:extLst>
          </p:cNvPr>
          <p:cNvSpPr/>
          <p:nvPr/>
        </p:nvSpPr>
        <p:spPr>
          <a:xfrm>
            <a:off x="571777" y="4931411"/>
            <a:ext cx="3495040" cy="4368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Smoothening of data</a:t>
            </a:r>
          </a:p>
        </p:txBody>
      </p:sp>
      <p:sp>
        <p:nvSpPr>
          <p:cNvPr id="16" name="Rectangle 15">
            <a:extLst>
              <a:ext uri="{FF2B5EF4-FFF2-40B4-BE49-F238E27FC236}">
                <a16:creationId xmlns:a16="http://schemas.microsoft.com/office/drawing/2014/main" id="{79EC67BC-30BF-4DF6-88D0-D6E85DFCA19A}"/>
              </a:ext>
            </a:extLst>
          </p:cNvPr>
          <p:cNvSpPr/>
          <p:nvPr/>
        </p:nvSpPr>
        <p:spPr>
          <a:xfrm>
            <a:off x="571777" y="6284595"/>
            <a:ext cx="3495040" cy="4368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Predicted Curve</a:t>
            </a:r>
          </a:p>
        </p:txBody>
      </p:sp>
      <p:cxnSp>
        <p:nvCxnSpPr>
          <p:cNvPr id="18" name="Straight Arrow Connector 17">
            <a:extLst>
              <a:ext uri="{FF2B5EF4-FFF2-40B4-BE49-F238E27FC236}">
                <a16:creationId xmlns:a16="http://schemas.microsoft.com/office/drawing/2014/main" id="{C189ABF3-7611-438B-9091-D131C4180605}"/>
              </a:ext>
            </a:extLst>
          </p:cNvPr>
          <p:cNvCxnSpPr/>
          <p:nvPr/>
        </p:nvCxnSpPr>
        <p:spPr>
          <a:xfrm>
            <a:off x="2174240" y="792480"/>
            <a:ext cx="0" cy="8534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36F1159E-75F6-418C-A52F-422B5F03698F}"/>
              </a:ext>
            </a:extLst>
          </p:cNvPr>
          <p:cNvCxnSpPr/>
          <p:nvPr/>
        </p:nvCxnSpPr>
        <p:spPr>
          <a:xfrm>
            <a:off x="2160861" y="5399870"/>
            <a:ext cx="0" cy="8534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a:extLst>
              <a:ext uri="{FF2B5EF4-FFF2-40B4-BE49-F238E27FC236}">
                <a16:creationId xmlns:a16="http://schemas.microsoft.com/office/drawing/2014/main" id="{C18E1016-F7E8-47F7-8C5C-30412285AC54}"/>
              </a:ext>
            </a:extLst>
          </p:cNvPr>
          <p:cNvPicPr>
            <a:picLocks noChangeAspect="1"/>
          </p:cNvPicPr>
          <p:nvPr/>
        </p:nvPicPr>
        <p:blipFill>
          <a:blip r:embed="rId3"/>
          <a:stretch>
            <a:fillRect/>
          </a:stretch>
        </p:blipFill>
        <p:spPr>
          <a:xfrm>
            <a:off x="8610600" y="175345"/>
            <a:ext cx="3418840" cy="5615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Rectangle 21">
            <a:extLst>
              <a:ext uri="{FF2B5EF4-FFF2-40B4-BE49-F238E27FC236}">
                <a16:creationId xmlns:a16="http://schemas.microsoft.com/office/drawing/2014/main" id="{4D57F1BF-A4B6-42DE-9464-DBD24404DA8E}"/>
              </a:ext>
            </a:extLst>
          </p:cNvPr>
          <p:cNvSpPr/>
          <p:nvPr/>
        </p:nvSpPr>
        <p:spPr>
          <a:xfrm>
            <a:off x="8919011" y="5944592"/>
            <a:ext cx="2998669" cy="553998"/>
          </a:xfrm>
          <a:prstGeom prst="rect">
            <a:avLst/>
          </a:prstGeom>
        </p:spPr>
        <p:txBody>
          <a:bodyPr wrap="square">
            <a:spAutoFit/>
          </a:bodyPr>
          <a:lstStyle/>
          <a:p>
            <a:pPr algn="ctr"/>
            <a:r>
              <a:rPr lang="en-US" sz="1000" dirty="0">
                <a:solidFill>
                  <a:srgbClr val="000000"/>
                </a:solidFill>
                <a:latin typeface="Times New Roman" panose="02020603050405020304" pitchFamily="18" charset="0"/>
                <a:ea typeface="Times New Roman" panose="02020603050405020304" pitchFamily="18" charset="0"/>
              </a:rPr>
              <a:t>The model used to predict the DTSM values in the regions where the real DTSM values were missing for the Frontera Energy_ASAI-1 well</a:t>
            </a:r>
            <a:endParaRPr lang="en-IN" sz="1000" dirty="0"/>
          </a:p>
        </p:txBody>
      </p:sp>
    </p:spTree>
    <p:extLst>
      <p:ext uri="{BB962C8B-B14F-4D97-AF65-F5344CB8AC3E}">
        <p14:creationId xmlns:p14="http://schemas.microsoft.com/office/powerpoint/2010/main" val="1042039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Rectangle 1">
            <a:extLst>
              <a:ext uri="{FF2B5EF4-FFF2-40B4-BE49-F238E27FC236}">
                <a16:creationId xmlns:a16="http://schemas.microsoft.com/office/drawing/2014/main" id="{E6D8226D-A44D-4DCF-B2E5-18DD76CE480B}"/>
              </a:ext>
            </a:extLst>
          </p:cNvPr>
          <p:cNvSpPr/>
          <p:nvPr/>
        </p:nvSpPr>
        <p:spPr>
          <a:xfrm>
            <a:off x="753925" y="2076450"/>
            <a:ext cx="10684151" cy="134513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700" kern="1200">
                <a:solidFill>
                  <a:srgbClr val="FFFFFF"/>
                </a:solidFill>
                <a:latin typeface="+mj-lt"/>
                <a:ea typeface="+mj-ea"/>
                <a:cs typeface="+mj-cs"/>
              </a:rPr>
              <a:t>Evolution is definable as a change from an incoherent homogeneity to a coherent heterogeneity</a:t>
            </a:r>
          </a:p>
          <a:p>
            <a:pPr algn="ctr">
              <a:lnSpc>
                <a:spcPct val="90000"/>
              </a:lnSpc>
              <a:spcBef>
                <a:spcPct val="0"/>
              </a:spcBef>
              <a:spcAft>
                <a:spcPts val="600"/>
              </a:spcAft>
            </a:pPr>
            <a:r>
              <a:rPr lang="en-US" sz="2700" kern="1200">
                <a:solidFill>
                  <a:srgbClr val="FFFFFF"/>
                </a:solidFill>
                <a:latin typeface="+mj-lt"/>
                <a:ea typeface="+mj-ea"/>
                <a:cs typeface="+mj-cs"/>
              </a:rPr>
              <a:t>- Herbert Spencer</a:t>
            </a:r>
          </a:p>
        </p:txBody>
      </p:sp>
      <p:sp>
        <p:nvSpPr>
          <p:cNvPr id="3" name="Slide Number Placeholder 2">
            <a:extLst>
              <a:ext uri="{FF2B5EF4-FFF2-40B4-BE49-F238E27FC236}">
                <a16:creationId xmlns:a16="http://schemas.microsoft.com/office/drawing/2014/main" id="{9BB464F4-B498-4A8A-B726-9C4D098A3556}"/>
              </a:ext>
            </a:extLst>
          </p:cNvPr>
          <p:cNvSpPr>
            <a:spLocks noGrp="1"/>
          </p:cNvSpPr>
          <p:nvPr>
            <p:ph type="sldNum" sz="quarter" idx="12"/>
          </p:nvPr>
        </p:nvSpPr>
        <p:spPr/>
        <p:txBody>
          <a:bodyPr/>
          <a:lstStyle/>
          <a:p>
            <a:fld id="{C99F0135-F789-427A-93E0-6D6630919395}" type="slidenum">
              <a:rPr lang="en-IN" smtClean="0"/>
              <a:t>2</a:t>
            </a:fld>
            <a:endParaRPr lang="en-IN"/>
          </a:p>
        </p:txBody>
      </p:sp>
    </p:spTree>
    <p:extLst>
      <p:ext uri="{BB962C8B-B14F-4D97-AF65-F5344CB8AC3E}">
        <p14:creationId xmlns:p14="http://schemas.microsoft.com/office/powerpoint/2010/main" val="173675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4E01-8588-4518-9061-18B3DCEF3A79}"/>
              </a:ext>
            </a:extLst>
          </p:cNvPr>
          <p:cNvSpPr>
            <a:spLocks noGrp="1"/>
          </p:cNvSpPr>
          <p:nvPr>
            <p:ph type="title"/>
          </p:nvPr>
        </p:nvSpPr>
        <p:spPr>
          <a:xfrm>
            <a:off x="321151" y="-31253"/>
            <a:ext cx="4685415" cy="1366866"/>
          </a:xfrm>
        </p:spPr>
        <p:txBody>
          <a:bodyPr>
            <a:normAutofit/>
          </a:bodyPr>
          <a:lstStyle/>
          <a:p>
            <a:r>
              <a:rPr lang="en-IN" sz="3000" dirty="0"/>
              <a:t>OIL_INDIA _BALIMARA_FIELD</a:t>
            </a:r>
          </a:p>
        </p:txBody>
      </p:sp>
      <p:pic>
        <p:nvPicPr>
          <p:cNvPr id="3" name="Picture 2">
            <a:extLst>
              <a:ext uri="{FF2B5EF4-FFF2-40B4-BE49-F238E27FC236}">
                <a16:creationId xmlns:a16="http://schemas.microsoft.com/office/drawing/2014/main" id="{29B7B93C-6E66-409D-8D39-954E1F739993}"/>
              </a:ext>
            </a:extLst>
          </p:cNvPr>
          <p:cNvPicPr>
            <a:picLocks noChangeAspect="1"/>
          </p:cNvPicPr>
          <p:nvPr/>
        </p:nvPicPr>
        <p:blipFill>
          <a:blip r:embed="rId2"/>
          <a:stretch>
            <a:fillRect/>
          </a:stretch>
        </p:blipFill>
        <p:spPr>
          <a:xfrm>
            <a:off x="446254" y="1467670"/>
            <a:ext cx="1624530" cy="4381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1954045-5C00-4DBA-B16B-4DD3FEBC009A}"/>
              </a:ext>
            </a:extLst>
          </p:cNvPr>
          <p:cNvPicPr>
            <a:picLocks noChangeAspect="1"/>
          </p:cNvPicPr>
          <p:nvPr/>
        </p:nvPicPr>
        <p:blipFill>
          <a:blip r:embed="rId3"/>
          <a:stretch>
            <a:fillRect/>
          </a:stretch>
        </p:blipFill>
        <p:spPr>
          <a:xfrm>
            <a:off x="2243424" y="1459676"/>
            <a:ext cx="1624530" cy="4389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FE550F65-749A-4A2A-8ABF-7B8F07F74463}"/>
              </a:ext>
            </a:extLst>
          </p:cNvPr>
          <p:cNvSpPr txBox="1"/>
          <p:nvPr/>
        </p:nvSpPr>
        <p:spPr>
          <a:xfrm>
            <a:off x="6196537" y="5978514"/>
            <a:ext cx="5559339" cy="646331"/>
          </a:xfrm>
          <a:prstGeom prst="rect">
            <a:avLst/>
          </a:prstGeom>
          <a:noFill/>
        </p:spPr>
        <p:txBody>
          <a:bodyPr wrap="square" rtlCol="0">
            <a:spAutoFit/>
          </a:bodyPr>
          <a:lstStyle/>
          <a:p>
            <a:pPr algn="ctr"/>
            <a:r>
              <a:rPr lang="en-IN" dirty="0"/>
              <a:t>The results obtained from Quantile prediction gives the best result for the data gap region </a:t>
            </a:r>
          </a:p>
        </p:txBody>
      </p:sp>
      <p:sp>
        <p:nvSpPr>
          <p:cNvPr id="12" name="Slide Number Placeholder 11">
            <a:extLst>
              <a:ext uri="{FF2B5EF4-FFF2-40B4-BE49-F238E27FC236}">
                <a16:creationId xmlns:a16="http://schemas.microsoft.com/office/drawing/2014/main" id="{6F53CD2F-2856-494F-98B4-AE9BA27AEAC2}"/>
              </a:ext>
            </a:extLst>
          </p:cNvPr>
          <p:cNvSpPr>
            <a:spLocks noGrp="1"/>
          </p:cNvSpPr>
          <p:nvPr>
            <p:ph type="sldNum" sz="quarter" idx="12"/>
          </p:nvPr>
        </p:nvSpPr>
        <p:spPr/>
        <p:txBody>
          <a:bodyPr/>
          <a:lstStyle/>
          <a:p>
            <a:fld id="{C99F0135-F789-427A-93E0-6D6630919395}" type="slidenum">
              <a:rPr lang="en-IN" smtClean="0"/>
              <a:t>20</a:t>
            </a:fld>
            <a:endParaRPr lang="en-IN"/>
          </a:p>
        </p:txBody>
      </p:sp>
      <p:pic>
        <p:nvPicPr>
          <p:cNvPr id="5" name="Picture 4">
            <a:extLst>
              <a:ext uri="{FF2B5EF4-FFF2-40B4-BE49-F238E27FC236}">
                <a16:creationId xmlns:a16="http://schemas.microsoft.com/office/drawing/2014/main" id="{05D6AC5C-A14D-4D3F-9263-4B19AFAD7B18}"/>
              </a:ext>
            </a:extLst>
          </p:cNvPr>
          <p:cNvPicPr>
            <a:picLocks noChangeAspect="1"/>
          </p:cNvPicPr>
          <p:nvPr/>
        </p:nvPicPr>
        <p:blipFill>
          <a:blip r:embed="rId4"/>
          <a:stretch>
            <a:fillRect/>
          </a:stretch>
        </p:blipFill>
        <p:spPr>
          <a:xfrm>
            <a:off x="4288889" y="1109844"/>
            <a:ext cx="7652631" cy="4739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16550304-B799-458C-BDA6-832AE61A0C15}"/>
              </a:ext>
            </a:extLst>
          </p:cNvPr>
          <p:cNvSpPr/>
          <p:nvPr/>
        </p:nvSpPr>
        <p:spPr>
          <a:xfrm>
            <a:off x="6159777" y="136525"/>
            <a:ext cx="1310303" cy="14519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t>Spline Interpolation </a:t>
            </a:r>
          </a:p>
        </p:txBody>
      </p:sp>
      <p:sp>
        <p:nvSpPr>
          <p:cNvPr id="11" name="Rectangle 10">
            <a:extLst>
              <a:ext uri="{FF2B5EF4-FFF2-40B4-BE49-F238E27FC236}">
                <a16:creationId xmlns:a16="http://schemas.microsoft.com/office/drawing/2014/main" id="{46695ADE-BEDF-46FC-9A25-E561FA8D6129}"/>
              </a:ext>
            </a:extLst>
          </p:cNvPr>
          <p:cNvSpPr/>
          <p:nvPr/>
        </p:nvSpPr>
        <p:spPr>
          <a:xfrm>
            <a:off x="10574928" y="128570"/>
            <a:ext cx="1295921" cy="14360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t>Proposed Algorithm</a:t>
            </a:r>
            <a:br>
              <a:rPr lang="en-IN" sz="1400" dirty="0"/>
            </a:br>
            <a:r>
              <a:rPr lang="en-IN" sz="1400" dirty="0"/>
              <a:t> Interpolation </a:t>
            </a:r>
          </a:p>
        </p:txBody>
      </p:sp>
      <p:sp>
        <p:nvSpPr>
          <p:cNvPr id="10" name="Rectangle 9">
            <a:extLst>
              <a:ext uri="{FF2B5EF4-FFF2-40B4-BE49-F238E27FC236}">
                <a16:creationId xmlns:a16="http://schemas.microsoft.com/office/drawing/2014/main" id="{43D69F07-7430-4BCD-A12E-8ECA12F64915}"/>
              </a:ext>
            </a:extLst>
          </p:cNvPr>
          <p:cNvSpPr/>
          <p:nvPr/>
        </p:nvSpPr>
        <p:spPr>
          <a:xfrm>
            <a:off x="9033034" y="136525"/>
            <a:ext cx="1407876" cy="14360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t>MLR</a:t>
            </a:r>
            <a:br>
              <a:rPr lang="en-IN" sz="1400" dirty="0"/>
            </a:br>
            <a:r>
              <a:rPr lang="en-IN" sz="1400" dirty="0"/>
              <a:t> Interpolation</a:t>
            </a:r>
            <a:br>
              <a:rPr lang="en-IN" sz="1400" dirty="0"/>
            </a:br>
            <a:r>
              <a:rPr lang="en-IN" sz="1400" dirty="0"/>
              <a:t>with manual selection of apposite zones </a:t>
            </a:r>
          </a:p>
        </p:txBody>
      </p:sp>
      <p:sp>
        <p:nvSpPr>
          <p:cNvPr id="16" name="Rectangle 15">
            <a:extLst>
              <a:ext uri="{FF2B5EF4-FFF2-40B4-BE49-F238E27FC236}">
                <a16:creationId xmlns:a16="http://schemas.microsoft.com/office/drawing/2014/main" id="{D4F569A3-257B-4D2F-8688-19403F095F24}"/>
              </a:ext>
            </a:extLst>
          </p:cNvPr>
          <p:cNvSpPr/>
          <p:nvPr/>
        </p:nvSpPr>
        <p:spPr>
          <a:xfrm>
            <a:off x="7554487" y="128569"/>
            <a:ext cx="1407876" cy="14360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a:t>MLR</a:t>
            </a:r>
            <a:br>
              <a:rPr lang="en-IN" sz="1200" dirty="0"/>
            </a:br>
            <a:r>
              <a:rPr lang="en-IN" sz="1200" dirty="0"/>
              <a:t> Interpolation</a:t>
            </a:r>
            <a:br>
              <a:rPr lang="en-IN" sz="1200" dirty="0"/>
            </a:br>
            <a:r>
              <a:rPr lang="en-IN" sz="1200" dirty="0"/>
              <a:t>with selection of zones with good quality result but different formation type</a:t>
            </a:r>
          </a:p>
        </p:txBody>
      </p:sp>
    </p:spTree>
    <p:extLst>
      <p:ext uri="{BB962C8B-B14F-4D97-AF65-F5344CB8AC3E}">
        <p14:creationId xmlns:p14="http://schemas.microsoft.com/office/powerpoint/2010/main" val="1009221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Connector: Elbow 44">
            <a:extLst>
              <a:ext uri="{FF2B5EF4-FFF2-40B4-BE49-F238E27FC236}">
                <a16:creationId xmlns:a16="http://schemas.microsoft.com/office/drawing/2014/main" id="{5AA00516-9ACB-4ED1-8D28-21A1608C8F75}"/>
              </a:ext>
            </a:extLst>
          </p:cNvPr>
          <p:cNvCxnSpPr>
            <a:cxnSpLocks/>
            <a:stCxn id="27" idx="2"/>
            <a:endCxn id="3" idx="2"/>
          </p:cNvCxnSpPr>
          <p:nvPr/>
        </p:nvCxnSpPr>
        <p:spPr>
          <a:xfrm rot="16200000" flipH="1">
            <a:off x="7831034" y="2061148"/>
            <a:ext cx="1325838" cy="4345486"/>
          </a:xfrm>
          <a:prstGeom prst="bentConnector3">
            <a:avLst>
              <a:gd name="adj1" fmla="val 184758"/>
            </a:avLst>
          </a:prstGeom>
          <a:ln>
            <a:tailEnd type="triangle"/>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9539B34C-9BBE-4C05-B7FD-55DC55B00168}"/>
              </a:ext>
            </a:extLst>
          </p:cNvPr>
          <p:cNvSpPr>
            <a:spLocks noGrp="1"/>
          </p:cNvSpPr>
          <p:nvPr>
            <p:ph type="title"/>
          </p:nvPr>
        </p:nvSpPr>
        <p:spPr>
          <a:xfrm>
            <a:off x="0" y="194856"/>
            <a:ext cx="3577778" cy="1300713"/>
          </a:xfrm>
        </p:spPr>
        <p:txBody>
          <a:bodyPr>
            <a:normAutofit/>
          </a:bodyPr>
          <a:lstStyle/>
          <a:p>
            <a:pPr algn="ctr"/>
            <a:r>
              <a:rPr lang="en-IN" sz="2400" b="1" u="sng" dirty="0"/>
              <a:t>SIGNIFICANCE OF COMPARTMENTALIZATION</a:t>
            </a:r>
          </a:p>
        </p:txBody>
      </p:sp>
      <p:pic>
        <p:nvPicPr>
          <p:cNvPr id="3" name="Picture 2">
            <a:extLst>
              <a:ext uri="{FF2B5EF4-FFF2-40B4-BE49-F238E27FC236}">
                <a16:creationId xmlns:a16="http://schemas.microsoft.com/office/drawing/2014/main" id="{5D81CD12-85AB-4908-BDA9-5A000FDB4996}"/>
              </a:ext>
            </a:extLst>
          </p:cNvPr>
          <p:cNvPicPr>
            <a:picLocks noChangeAspect="1"/>
          </p:cNvPicPr>
          <p:nvPr/>
        </p:nvPicPr>
        <p:blipFill>
          <a:blip r:embed="rId2"/>
          <a:stretch>
            <a:fillRect/>
          </a:stretch>
        </p:blipFill>
        <p:spPr>
          <a:xfrm>
            <a:off x="9389081" y="365125"/>
            <a:ext cx="2555230" cy="4531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7A4B0BA4-4B39-4B6E-9264-3B565C2364BC}"/>
              </a:ext>
            </a:extLst>
          </p:cNvPr>
          <p:cNvPicPr>
            <a:picLocks noChangeAspect="1"/>
          </p:cNvPicPr>
          <p:nvPr/>
        </p:nvPicPr>
        <p:blipFill>
          <a:blip r:embed="rId3"/>
          <a:stretch>
            <a:fillRect/>
          </a:stretch>
        </p:blipFill>
        <p:spPr>
          <a:xfrm>
            <a:off x="624314" y="1739481"/>
            <a:ext cx="2549086" cy="3883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9CC78D8-F9F0-4A0C-A188-312747F5FEDD}"/>
              </a:ext>
            </a:extLst>
          </p:cNvPr>
          <p:cNvSpPr txBox="1"/>
          <p:nvPr/>
        </p:nvSpPr>
        <p:spPr>
          <a:xfrm>
            <a:off x="7248009" y="1166404"/>
            <a:ext cx="945377" cy="951862"/>
          </a:xfrm>
          <a:prstGeom prst="rect">
            <a:avLst/>
          </a:prstGeom>
          <a:noFill/>
        </p:spPr>
        <p:txBody>
          <a:bodyPr wrap="square" rtlCol="0">
            <a:spAutoFit/>
          </a:bodyPr>
          <a:lstStyle/>
          <a:p>
            <a:endParaRPr lang="en-IN" dirty="0"/>
          </a:p>
        </p:txBody>
      </p:sp>
      <p:pic>
        <p:nvPicPr>
          <p:cNvPr id="18" name="Picture 17">
            <a:extLst>
              <a:ext uri="{FF2B5EF4-FFF2-40B4-BE49-F238E27FC236}">
                <a16:creationId xmlns:a16="http://schemas.microsoft.com/office/drawing/2014/main" id="{337B67A4-28B6-4607-B8C9-827E33381A17}"/>
              </a:ext>
            </a:extLst>
          </p:cNvPr>
          <p:cNvPicPr>
            <a:picLocks noChangeAspect="1"/>
          </p:cNvPicPr>
          <p:nvPr/>
        </p:nvPicPr>
        <p:blipFill>
          <a:blip r:embed="rId4"/>
          <a:stretch>
            <a:fillRect/>
          </a:stretch>
        </p:blipFill>
        <p:spPr>
          <a:xfrm>
            <a:off x="3410700" y="4269190"/>
            <a:ext cx="3703860" cy="24665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0" name="Straight Connector 19">
            <a:extLst>
              <a:ext uri="{FF2B5EF4-FFF2-40B4-BE49-F238E27FC236}">
                <a16:creationId xmlns:a16="http://schemas.microsoft.com/office/drawing/2014/main" id="{C8E907E1-14CE-4C5E-8EC4-0F8CAE859A18}"/>
              </a:ext>
            </a:extLst>
          </p:cNvPr>
          <p:cNvCxnSpPr>
            <a:cxnSpLocks/>
          </p:cNvCxnSpPr>
          <p:nvPr/>
        </p:nvCxnSpPr>
        <p:spPr>
          <a:xfrm flipH="1" flipV="1">
            <a:off x="624314" y="4129238"/>
            <a:ext cx="3235418" cy="221383"/>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92F04E2E-0055-4F0A-A1B6-F6D859C77183}"/>
              </a:ext>
            </a:extLst>
          </p:cNvPr>
          <p:cNvCxnSpPr>
            <a:cxnSpLocks/>
          </p:cNvCxnSpPr>
          <p:nvPr/>
        </p:nvCxnSpPr>
        <p:spPr>
          <a:xfrm flipH="1">
            <a:off x="624314" y="5069865"/>
            <a:ext cx="3234612" cy="299233"/>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0547E8A1-1B68-4F55-A951-8D7D2ACBC12D}"/>
              </a:ext>
            </a:extLst>
          </p:cNvPr>
          <p:cNvPicPr>
            <a:picLocks noChangeAspect="1"/>
          </p:cNvPicPr>
          <p:nvPr/>
        </p:nvPicPr>
        <p:blipFill>
          <a:blip r:embed="rId5"/>
          <a:stretch>
            <a:fillRect/>
          </a:stretch>
        </p:blipFill>
        <p:spPr>
          <a:xfrm>
            <a:off x="4283748" y="826422"/>
            <a:ext cx="4074924" cy="2744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9" name="Straight Connector 28">
            <a:extLst>
              <a:ext uri="{FF2B5EF4-FFF2-40B4-BE49-F238E27FC236}">
                <a16:creationId xmlns:a16="http://schemas.microsoft.com/office/drawing/2014/main" id="{A0BBC21E-26EF-409D-9AB2-236AE8D4B47A}"/>
              </a:ext>
            </a:extLst>
          </p:cNvPr>
          <p:cNvCxnSpPr>
            <a:cxnSpLocks/>
          </p:cNvCxnSpPr>
          <p:nvPr/>
        </p:nvCxnSpPr>
        <p:spPr>
          <a:xfrm flipV="1">
            <a:off x="3878099" y="3570972"/>
            <a:ext cx="425226" cy="77965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F66EDCED-ED78-4D2F-90B9-E188FBC72094}"/>
              </a:ext>
            </a:extLst>
          </p:cNvPr>
          <p:cNvCxnSpPr>
            <a:cxnSpLocks/>
          </p:cNvCxnSpPr>
          <p:nvPr/>
        </p:nvCxnSpPr>
        <p:spPr>
          <a:xfrm flipV="1">
            <a:off x="4659040" y="3570972"/>
            <a:ext cx="3699632" cy="779649"/>
          </a:xfrm>
          <a:prstGeom prst="line">
            <a:avLst/>
          </a:prstGeom>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377DCA65-DA17-4E8D-A560-F86DAF906259}"/>
              </a:ext>
            </a:extLst>
          </p:cNvPr>
          <p:cNvSpPr txBox="1"/>
          <p:nvPr/>
        </p:nvSpPr>
        <p:spPr>
          <a:xfrm>
            <a:off x="108558" y="6057711"/>
            <a:ext cx="1364107" cy="646331"/>
          </a:xfrm>
          <a:prstGeom prst="rect">
            <a:avLst/>
          </a:prstGeom>
          <a:noFill/>
        </p:spPr>
        <p:txBody>
          <a:bodyPr wrap="square" rtlCol="0">
            <a:spAutoFit/>
          </a:bodyPr>
          <a:lstStyle/>
          <a:p>
            <a:r>
              <a:rPr lang="en-IN" dirty="0"/>
              <a:t>ONGC_KGAE WELL</a:t>
            </a:r>
          </a:p>
        </p:txBody>
      </p:sp>
      <p:cxnSp>
        <p:nvCxnSpPr>
          <p:cNvPr id="44" name="Connector: Elbow 43">
            <a:extLst>
              <a:ext uri="{FF2B5EF4-FFF2-40B4-BE49-F238E27FC236}">
                <a16:creationId xmlns:a16="http://schemas.microsoft.com/office/drawing/2014/main" id="{B3EB57FE-9B56-4856-9945-3A80E197E543}"/>
              </a:ext>
            </a:extLst>
          </p:cNvPr>
          <p:cNvCxnSpPr>
            <a:stCxn id="4" idx="2"/>
          </p:cNvCxnSpPr>
          <p:nvPr/>
        </p:nvCxnSpPr>
        <p:spPr>
          <a:xfrm rot="16200000" flipH="1">
            <a:off x="2385981" y="5135448"/>
            <a:ext cx="537595" cy="1511843"/>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 name="Slide Number Placeholder 4">
            <a:extLst>
              <a:ext uri="{FF2B5EF4-FFF2-40B4-BE49-F238E27FC236}">
                <a16:creationId xmlns:a16="http://schemas.microsoft.com/office/drawing/2014/main" id="{6FE8A8EE-45A9-4E89-8DBA-C37CEEFB5122}"/>
              </a:ext>
            </a:extLst>
          </p:cNvPr>
          <p:cNvSpPr>
            <a:spLocks noGrp="1"/>
          </p:cNvSpPr>
          <p:nvPr>
            <p:ph type="sldNum" sz="quarter" idx="12"/>
          </p:nvPr>
        </p:nvSpPr>
        <p:spPr>
          <a:xfrm>
            <a:off x="8610600" y="6356350"/>
            <a:ext cx="2743200" cy="365125"/>
          </a:xfrm>
        </p:spPr>
        <p:txBody>
          <a:bodyPr/>
          <a:lstStyle/>
          <a:p>
            <a:fld id="{C99F0135-F789-427A-93E0-6D6630919395}" type="slidenum">
              <a:rPr lang="en-IN" smtClean="0"/>
              <a:t>21</a:t>
            </a:fld>
            <a:endParaRPr lang="en-IN" dirty="0"/>
          </a:p>
        </p:txBody>
      </p:sp>
      <p:sp>
        <p:nvSpPr>
          <p:cNvPr id="16" name="Title 1">
            <a:extLst>
              <a:ext uri="{FF2B5EF4-FFF2-40B4-BE49-F238E27FC236}">
                <a16:creationId xmlns:a16="http://schemas.microsoft.com/office/drawing/2014/main" id="{AC0CE1C1-B145-4204-9F3A-72A635018B73}"/>
              </a:ext>
            </a:extLst>
          </p:cNvPr>
          <p:cNvSpPr txBox="1">
            <a:spLocks/>
          </p:cNvSpPr>
          <p:nvPr/>
        </p:nvSpPr>
        <p:spPr>
          <a:xfrm>
            <a:off x="6562919" y="5575025"/>
            <a:ext cx="3577778" cy="1300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a:t>Shooting up Effect</a:t>
            </a:r>
          </a:p>
        </p:txBody>
      </p:sp>
    </p:spTree>
    <p:extLst>
      <p:ext uri="{BB962C8B-B14F-4D97-AF65-F5344CB8AC3E}">
        <p14:creationId xmlns:p14="http://schemas.microsoft.com/office/powerpoint/2010/main" val="4289635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3E1DF-5B34-431C-8350-22DDA38442FA}"/>
              </a:ext>
            </a:extLst>
          </p:cNvPr>
          <p:cNvSpPr>
            <a:spLocks noGrp="1"/>
          </p:cNvSpPr>
          <p:nvPr>
            <p:ph type="title"/>
          </p:nvPr>
        </p:nvSpPr>
        <p:spPr>
          <a:xfrm>
            <a:off x="1028700" y="190501"/>
            <a:ext cx="2886075" cy="2072865"/>
          </a:xfrm>
          <a:noFill/>
        </p:spPr>
        <p:txBody>
          <a:bodyPr vert="horz" lIns="91440" tIns="45720" rIns="91440" bIns="45720" rtlCol="0" anchor="ctr">
            <a:normAutofit/>
          </a:bodyPr>
          <a:lstStyle/>
          <a:p>
            <a:pPr algn="ctr"/>
            <a:r>
              <a:rPr lang="en-US" sz="3600" dirty="0">
                <a:solidFill>
                  <a:schemeClr val="bg1"/>
                </a:solidFill>
              </a:rPr>
              <a:t>WASHOUT ZONES</a:t>
            </a:r>
          </a:p>
        </p:txBody>
      </p:sp>
      <p:sp>
        <p:nvSpPr>
          <p:cNvPr id="3" name="Slide Number Placeholder 2">
            <a:extLst>
              <a:ext uri="{FF2B5EF4-FFF2-40B4-BE49-F238E27FC236}">
                <a16:creationId xmlns:a16="http://schemas.microsoft.com/office/drawing/2014/main" id="{67B40023-415D-4C55-A497-DBE71F03B956}"/>
              </a:ext>
            </a:extLst>
          </p:cNvPr>
          <p:cNvSpPr>
            <a:spLocks noGrp="1"/>
          </p:cNvSpPr>
          <p:nvPr>
            <p:ph type="sldNum" sz="quarter" idx="12"/>
          </p:nvPr>
        </p:nvSpPr>
        <p:spPr/>
        <p:txBody>
          <a:bodyPr/>
          <a:lstStyle/>
          <a:p>
            <a:fld id="{C99F0135-F789-427A-93E0-6D6630919395}" type="slidenum">
              <a:rPr lang="en-IN" smtClean="0"/>
              <a:t>22</a:t>
            </a:fld>
            <a:endParaRPr lang="en-IN"/>
          </a:p>
        </p:txBody>
      </p:sp>
      <p:pic>
        <p:nvPicPr>
          <p:cNvPr id="14" name="Picture 13">
            <a:extLst>
              <a:ext uri="{FF2B5EF4-FFF2-40B4-BE49-F238E27FC236}">
                <a16:creationId xmlns:a16="http://schemas.microsoft.com/office/drawing/2014/main" id="{CE669541-E342-4FB4-B5AB-4655D4C291DD}"/>
              </a:ext>
            </a:extLst>
          </p:cNvPr>
          <p:cNvPicPr>
            <a:picLocks noChangeAspect="1"/>
          </p:cNvPicPr>
          <p:nvPr/>
        </p:nvPicPr>
        <p:blipFill rotWithShape="1">
          <a:blip r:embed="rId2"/>
          <a:srcRect r="1493"/>
          <a:stretch/>
        </p:blipFill>
        <p:spPr>
          <a:xfrm>
            <a:off x="4293247" y="1520420"/>
            <a:ext cx="3533411" cy="3739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Straight Arrow Connector 14">
            <a:extLst>
              <a:ext uri="{FF2B5EF4-FFF2-40B4-BE49-F238E27FC236}">
                <a16:creationId xmlns:a16="http://schemas.microsoft.com/office/drawing/2014/main" id="{04AA443F-DDFD-4C0F-99C4-92047A6690A9}"/>
              </a:ext>
            </a:extLst>
          </p:cNvPr>
          <p:cNvCxnSpPr>
            <a:cxnSpLocks/>
          </p:cNvCxnSpPr>
          <p:nvPr/>
        </p:nvCxnSpPr>
        <p:spPr>
          <a:xfrm flipH="1">
            <a:off x="4293247" y="4942046"/>
            <a:ext cx="571920" cy="82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07DC5061-E459-49E0-AD58-C1E3FBCFD0C4}"/>
              </a:ext>
            </a:extLst>
          </p:cNvPr>
          <p:cNvSpPr/>
          <p:nvPr/>
        </p:nvSpPr>
        <p:spPr>
          <a:xfrm>
            <a:off x="3924252" y="5737215"/>
            <a:ext cx="1486965" cy="3827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b="1" dirty="0"/>
              <a:t>Threshold of Washout </a:t>
            </a:r>
          </a:p>
        </p:txBody>
      </p:sp>
      <p:cxnSp>
        <p:nvCxnSpPr>
          <p:cNvPr id="17" name="Straight Arrow Connector 16">
            <a:extLst>
              <a:ext uri="{FF2B5EF4-FFF2-40B4-BE49-F238E27FC236}">
                <a16:creationId xmlns:a16="http://schemas.microsoft.com/office/drawing/2014/main" id="{981C575D-D22C-41EF-90D0-A6FB1B00B316}"/>
              </a:ext>
            </a:extLst>
          </p:cNvPr>
          <p:cNvCxnSpPr>
            <a:cxnSpLocks/>
            <a:endCxn id="18" idx="0"/>
          </p:cNvCxnSpPr>
          <p:nvPr/>
        </p:nvCxnSpPr>
        <p:spPr>
          <a:xfrm flipH="1">
            <a:off x="6700751" y="4304448"/>
            <a:ext cx="609558" cy="14635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D5535869-3D19-476B-B8C7-B14950A44ED1}"/>
              </a:ext>
            </a:extLst>
          </p:cNvPr>
          <p:cNvSpPr/>
          <p:nvPr/>
        </p:nvSpPr>
        <p:spPr>
          <a:xfrm>
            <a:off x="5957268" y="5768016"/>
            <a:ext cx="1486965" cy="2996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200" b="1" dirty="0"/>
              <a:t>Density not Reliable</a:t>
            </a:r>
          </a:p>
        </p:txBody>
      </p:sp>
      <p:sp>
        <p:nvSpPr>
          <p:cNvPr id="19" name="Rectangle 18">
            <a:extLst>
              <a:ext uri="{FF2B5EF4-FFF2-40B4-BE49-F238E27FC236}">
                <a16:creationId xmlns:a16="http://schemas.microsoft.com/office/drawing/2014/main" id="{3DE6A03E-1911-4647-B05B-A3B89CDCE3CB}"/>
              </a:ext>
            </a:extLst>
          </p:cNvPr>
          <p:cNvSpPr/>
          <p:nvPr/>
        </p:nvSpPr>
        <p:spPr>
          <a:xfrm>
            <a:off x="4812448" y="6241998"/>
            <a:ext cx="2431213" cy="4255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Data Gap in Washout Zone</a:t>
            </a:r>
          </a:p>
        </p:txBody>
      </p:sp>
      <p:pic>
        <p:nvPicPr>
          <p:cNvPr id="20" name="Picture 19">
            <a:extLst>
              <a:ext uri="{FF2B5EF4-FFF2-40B4-BE49-F238E27FC236}">
                <a16:creationId xmlns:a16="http://schemas.microsoft.com/office/drawing/2014/main" id="{2B588A4B-D858-4B00-8944-00C39D95C48B}"/>
              </a:ext>
            </a:extLst>
          </p:cNvPr>
          <p:cNvPicPr>
            <a:picLocks noChangeAspect="1"/>
          </p:cNvPicPr>
          <p:nvPr/>
        </p:nvPicPr>
        <p:blipFill rotWithShape="1">
          <a:blip r:embed="rId3"/>
          <a:srcRect r="1018"/>
          <a:stretch/>
        </p:blipFill>
        <p:spPr>
          <a:xfrm>
            <a:off x="8341899" y="1520421"/>
            <a:ext cx="3784525" cy="3739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Rectangle 20">
            <a:extLst>
              <a:ext uri="{FF2B5EF4-FFF2-40B4-BE49-F238E27FC236}">
                <a16:creationId xmlns:a16="http://schemas.microsoft.com/office/drawing/2014/main" id="{DA2BF268-3A97-45D0-B595-85563947F0DA}"/>
              </a:ext>
            </a:extLst>
          </p:cNvPr>
          <p:cNvSpPr/>
          <p:nvPr/>
        </p:nvSpPr>
        <p:spPr>
          <a:xfrm>
            <a:off x="9033194" y="6244098"/>
            <a:ext cx="2743200" cy="43800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Data Gap in Non-Washout Zone</a:t>
            </a:r>
          </a:p>
        </p:txBody>
      </p:sp>
      <p:sp>
        <p:nvSpPr>
          <p:cNvPr id="22" name="Rectangle 21">
            <a:extLst>
              <a:ext uri="{FF2B5EF4-FFF2-40B4-BE49-F238E27FC236}">
                <a16:creationId xmlns:a16="http://schemas.microsoft.com/office/drawing/2014/main" id="{78622660-E307-4A29-97BE-3E2434CE5E5F}"/>
              </a:ext>
            </a:extLst>
          </p:cNvPr>
          <p:cNvSpPr/>
          <p:nvPr/>
        </p:nvSpPr>
        <p:spPr>
          <a:xfrm>
            <a:off x="8727013" y="5821252"/>
            <a:ext cx="1677781" cy="2996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200" b="1" dirty="0"/>
              <a:t>Density can be used</a:t>
            </a:r>
          </a:p>
        </p:txBody>
      </p:sp>
      <p:sp>
        <p:nvSpPr>
          <p:cNvPr id="23" name="Rectangle 22">
            <a:extLst>
              <a:ext uri="{FF2B5EF4-FFF2-40B4-BE49-F238E27FC236}">
                <a16:creationId xmlns:a16="http://schemas.microsoft.com/office/drawing/2014/main" id="{1EFA2B4B-0355-4BB6-9475-A9637C610C5B}"/>
              </a:ext>
            </a:extLst>
          </p:cNvPr>
          <p:cNvSpPr/>
          <p:nvPr/>
        </p:nvSpPr>
        <p:spPr>
          <a:xfrm>
            <a:off x="10769506" y="5820080"/>
            <a:ext cx="1296923" cy="2996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200" b="1" dirty="0"/>
              <a:t>GR can be used</a:t>
            </a:r>
          </a:p>
        </p:txBody>
      </p:sp>
      <p:cxnSp>
        <p:nvCxnSpPr>
          <p:cNvPr id="24" name="Straight Arrow Connector 23">
            <a:extLst>
              <a:ext uri="{FF2B5EF4-FFF2-40B4-BE49-F238E27FC236}">
                <a16:creationId xmlns:a16="http://schemas.microsoft.com/office/drawing/2014/main" id="{3C3F325D-7759-4751-8B05-5A2391D4E32B}"/>
              </a:ext>
            </a:extLst>
          </p:cNvPr>
          <p:cNvCxnSpPr>
            <a:cxnSpLocks/>
          </p:cNvCxnSpPr>
          <p:nvPr/>
        </p:nvCxnSpPr>
        <p:spPr>
          <a:xfrm flipH="1">
            <a:off x="10155457" y="4336127"/>
            <a:ext cx="1296923" cy="1448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C445E6A-D408-4E7C-AEFE-91ECD1866FA0}"/>
              </a:ext>
            </a:extLst>
          </p:cNvPr>
          <p:cNvCxnSpPr>
            <a:cxnSpLocks/>
          </p:cNvCxnSpPr>
          <p:nvPr/>
        </p:nvCxnSpPr>
        <p:spPr>
          <a:xfrm flipH="1">
            <a:off x="11324587" y="4299828"/>
            <a:ext cx="512331" cy="1483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01187C79-057E-4362-9F35-CC85B243940E}"/>
              </a:ext>
            </a:extLst>
          </p:cNvPr>
          <p:cNvSpPr txBox="1">
            <a:spLocks/>
          </p:cNvSpPr>
          <p:nvPr/>
        </p:nvSpPr>
        <p:spPr>
          <a:xfrm>
            <a:off x="301899" y="4261737"/>
            <a:ext cx="3333749" cy="578294"/>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500" b="1" dirty="0"/>
              <a:t>Number of input variables to be used is subjected to type of zone</a:t>
            </a:r>
          </a:p>
        </p:txBody>
      </p:sp>
      <p:sp>
        <p:nvSpPr>
          <p:cNvPr id="29" name="Title 1">
            <a:extLst>
              <a:ext uri="{FF2B5EF4-FFF2-40B4-BE49-F238E27FC236}">
                <a16:creationId xmlns:a16="http://schemas.microsoft.com/office/drawing/2014/main" id="{51366B3E-4CA0-43A6-9A2E-7F179D59668B}"/>
              </a:ext>
            </a:extLst>
          </p:cNvPr>
          <p:cNvSpPr txBox="1">
            <a:spLocks/>
          </p:cNvSpPr>
          <p:nvPr/>
        </p:nvSpPr>
        <p:spPr>
          <a:xfrm>
            <a:off x="301898" y="3553799"/>
            <a:ext cx="3333749" cy="578293"/>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500" b="1" dirty="0"/>
              <a:t>Simultaneous 1-D/2-D analysis </a:t>
            </a:r>
          </a:p>
        </p:txBody>
      </p:sp>
      <p:sp>
        <p:nvSpPr>
          <p:cNvPr id="30" name="Title 1">
            <a:extLst>
              <a:ext uri="{FF2B5EF4-FFF2-40B4-BE49-F238E27FC236}">
                <a16:creationId xmlns:a16="http://schemas.microsoft.com/office/drawing/2014/main" id="{3344B163-D526-4DEF-9A72-8BE6407031F8}"/>
              </a:ext>
            </a:extLst>
          </p:cNvPr>
          <p:cNvSpPr txBox="1">
            <a:spLocks/>
          </p:cNvSpPr>
          <p:nvPr/>
        </p:nvSpPr>
        <p:spPr>
          <a:xfrm>
            <a:off x="309992" y="4969676"/>
            <a:ext cx="3333749" cy="578293"/>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500" b="1" dirty="0"/>
              <a:t>Threshold of Washout needs to be determined prior to analysis</a:t>
            </a:r>
          </a:p>
        </p:txBody>
      </p:sp>
    </p:spTree>
    <p:extLst>
      <p:ext uri="{BB962C8B-B14F-4D97-AF65-F5344CB8AC3E}">
        <p14:creationId xmlns:p14="http://schemas.microsoft.com/office/powerpoint/2010/main" val="3535242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5D5FCA-FEFD-4720-AE9F-EB8D9B9BDA84}"/>
              </a:ext>
            </a:extLst>
          </p:cNvPr>
          <p:cNvSpPr>
            <a:spLocks noGrp="1"/>
          </p:cNvSpPr>
          <p:nvPr>
            <p:ph type="sldNum" sz="quarter" idx="12"/>
          </p:nvPr>
        </p:nvSpPr>
        <p:spPr/>
        <p:txBody>
          <a:bodyPr/>
          <a:lstStyle/>
          <a:p>
            <a:fld id="{C99F0135-F789-427A-93E0-6D6630919395}" type="slidenum">
              <a:rPr lang="en-IN" smtClean="0"/>
              <a:t>23</a:t>
            </a:fld>
            <a:endParaRPr lang="en-IN" dirty="0"/>
          </a:p>
        </p:txBody>
      </p:sp>
      <p:pic>
        <p:nvPicPr>
          <p:cNvPr id="5" name="Picture 4">
            <a:extLst>
              <a:ext uri="{FF2B5EF4-FFF2-40B4-BE49-F238E27FC236}">
                <a16:creationId xmlns:a16="http://schemas.microsoft.com/office/drawing/2014/main" id="{76081132-446A-4710-AF61-056AEF1877F3}"/>
              </a:ext>
            </a:extLst>
          </p:cNvPr>
          <p:cNvPicPr>
            <a:picLocks noChangeAspect="1"/>
          </p:cNvPicPr>
          <p:nvPr/>
        </p:nvPicPr>
        <p:blipFill>
          <a:blip r:embed="rId2"/>
          <a:stretch>
            <a:fillRect/>
          </a:stretch>
        </p:blipFill>
        <p:spPr>
          <a:xfrm>
            <a:off x="1212323" y="163071"/>
            <a:ext cx="2695575" cy="4219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Arrow Connector 6">
            <a:extLst>
              <a:ext uri="{FF2B5EF4-FFF2-40B4-BE49-F238E27FC236}">
                <a16:creationId xmlns:a16="http://schemas.microsoft.com/office/drawing/2014/main" id="{60A105BC-6793-4421-B6E7-BE057EDB9515}"/>
              </a:ext>
            </a:extLst>
          </p:cNvPr>
          <p:cNvCxnSpPr>
            <a:cxnSpLocks/>
          </p:cNvCxnSpPr>
          <p:nvPr/>
        </p:nvCxnSpPr>
        <p:spPr>
          <a:xfrm flipH="1" flipV="1">
            <a:off x="974316" y="849745"/>
            <a:ext cx="540623" cy="424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FB23807-E897-4E64-B089-B1F95D01A0B6}"/>
              </a:ext>
            </a:extLst>
          </p:cNvPr>
          <p:cNvCxnSpPr>
            <a:cxnSpLocks/>
          </p:cNvCxnSpPr>
          <p:nvPr/>
        </p:nvCxnSpPr>
        <p:spPr>
          <a:xfrm flipH="1" flipV="1">
            <a:off x="1077772" y="1413164"/>
            <a:ext cx="717131" cy="163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A3A9472-4827-45BD-A08E-13D6DD0D4E27}"/>
              </a:ext>
            </a:extLst>
          </p:cNvPr>
          <p:cNvSpPr/>
          <p:nvPr/>
        </p:nvSpPr>
        <p:spPr>
          <a:xfrm>
            <a:off x="94799" y="472296"/>
            <a:ext cx="1056238" cy="358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200" b="1" dirty="0"/>
              <a:t>Lower Bound of GR</a:t>
            </a:r>
          </a:p>
        </p:txBody>
      </p:sp>
      <p:sp>
        <p:nvSpPr>
          <p:cNvPr id="11" name="Rectangle 10">
            <a:extLst>
              <a:ext uri="{FF2B5EF4-FFF2-40B4-BE49-F238E27FC236}">
                <a16:creationId xmlns:a16="http://schemas.microsoft.com/office/drawing/2014/main" id="{4763D4CA-6928-45BE-A7D7-6F6E7FCA4548}"/>
              </a:ext>
            </a:extLst>
          </p:cNvPr>
          <p:cNvSpPr/>
          <p:nvPr/>
        </p:nvSpPr>
        <p:spPr>
          <a:xfrm>
            <a:off x="21534" y="1197064"/>
            <a:ext cx="1056238" cy="358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200" b="1" dirty="0"/>
              <a:t>Upper Bound of GR</a:t>
            </a:r>
          </a:p>
        </p:txBody>
      </p:sp>
      <p:sp>
        <p:nvSpPr>
          <p:cNvPr id="12" name="Rectangle 11">
            <a:extLst>
              <a:ext uri="{FF2B5EF4-FFF2-40B4-BE49-F238E27FC236}">
                <a16:creationId xmlns:a16="http://schemas.microsoft.com/office/drawing/2014/main" id="{DC409CAE-0F18-49A4-8FD9-C96741FBEA25}"/>
              </a:ext>
            </a:extLst>
          </p:cNvPr>
          <p:cNvSpPr/>
          <p:nvPr/>
        </p:nvSpPr>
        <p:spPr>
          <a:xfrm>
            <a:off x="41245" y="2295965"/>
            <a:ext cx="1677781" cy="3581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200" b="1" dirty="0"/>
              <a:t>Zone where prediction needs to be done</a:t>
            </a:r>
          </a:p>
        </p:txBody>
      </p:sp>
      <p:cxnSp>
        <p:nvCxnSpPr>
          <p:cNvPr id="14" name="Straight Arrow Connector 13">
            <a:extLst>
              <a:ext uri="{FF2B5EF4-FFF2-40B4-BE49-F238E27FC236}">
                <a16:creationId xmlns:a16="http://schemas.microsoft.com/office/drawing/2014/main" id="{B8BFE3A4-459B-4C67-9806-6E0004045F0D}"/>
              </a:ext>
            </a:extLst>
          </p:cNvPr>
          <p:cNvCxnSpPr>
            <a:cxnSpLocks/>
          </p:cNvCxnSpPr>
          <p:nvPr/>
        </p:nvCxnSpPr>
        <p:spPr>
          <a:xfrm flipH="1">
            <a:off x="1845494" y="3287365"/>
            <a:ext cx="24338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7" name="Picture 16">
            <a:extLst>
              <a:ext uri="{FF2B5EF4-FFF2-40B4-BE49-F238E27FC236}">
                <a16:creationId xmlns:a16="http://schemas.microsoft.com/office/drawing/2014/main" id="{9BB44456-5E62-4B97-B13D-16B040F0B0FC}"/>
              </a:ext>
            </a:extLst>
          </p:cNvPr>
          <p:cNvPicPr>
            <a:picLocks noChangeAspect="1"/>
          </p:cNvPicPr>
          <p:nvPr/>
        </p:nvPicPr>
        <p:blipFill>
          <a:blip r:embed="rId3"/>
          <a:stretch>
            <a:fillRect/>
          </a:stretch>
        </p:blipFill>
        <p:spPr>
          <a:xfrm>
            <a:off x="4810171" y="129943"/>
            <a:ext cx="1985817" cy="4259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Rectangle 26">
            <a:extLst>
              <a:ext uri="{FF2B5EF4-FFF2-40B4-BE49-F238E27FC236}">
                <a16:creationId xmlns:a16="http://schemas.microsoft.com/office/drawing/2014/main" id="{3767B9A7-E8FE-4190-B627-E371547BAD14}"/>
              </a:ext>
            </a:extLst>
          </p:cNvPr>
          <p:cNvSpPr/>
          <p:nvPr/>
        </p:nvSpPr>
        <p:spPr>
          <a:xfrm>
            <a:off x="9221573" y="1257129"/>
            <a:ext cx="2264057" cy="5152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Distribution of Data gaps into two sub-parts</a:t>
            </a:r>
          </a:p>
        </p:txBody>
      </p:sp>
      <p:sp>
        <p:nvSpPr>
          <p:cNvPr id="28" name="Rectangle 27">
            <a:extLst>
              <a:ext uri="{FF2B5EF4-FFF2-40B4-BE49-F238E27FC236}">
                <a16:creationId xmlns:a16="http://schemas.microsoft.com/office/drawing/2014/main" id="{FFB2C4D7-93E4-4DDC-A880-F3D848C2E04C}"/>
              </a:ext>
            </a:extLst>
          </p:cNvPr>
          <p:cNvSpPr/>
          <p:nvPr/>
        </p:nvSpPr>
        <p:spPr>
          <a:xfrm>
            <a:off x="9221575" y="1861147"/>
            <a:ext cx="2264057" cy="5152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Using only GR in zones of Washout</a:t>
            </a:r>
          </a:p>
        </p:txBody>
      </p:sp>
      <p:sp>
        <p:nvSpPr>
          <p:cNvPr id="29" name="Rectangle 28">
            <a:extLst>
              <a:ext uri="{FF2B5EF4-FFF2-40B4-BE49-F238E27FC236}">
                <a16:creationId xmlns:a16="http://schemas.microsoft.com/office/drawing/2014/main" id="{6A9F3741-9884-4B62-85D2-AD24134A186A}"/>
              </a:ext>
            </a:extLst>
          </p:cNvPr>
          <p:cNvSpPr/>
          <p:nvPr/>
        </p:nvSpPr>
        <p:spPr>
          <a:xfrm>
            <a:off x="9232579" y="2442839"/>
            <a:ext cx="2264057" cy="5152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Employing both GR and </a:t>
            </a:r>
            <a:r>
              <a:rPr lang="en-IN" sz="1200" b="1" dirty="0" err="1"/>
              <a:t>Rhoz</a:t>
            </a:r>
            <a:r>
              <a:rPr lang="en-IN" sz="1200" b="1" dirty="0"/>
              <a:t> in zones of no washout</a:t>
            </a:r>
          </a:p>
        </p:txBody>
      </p:sp>
      <p:sp>
        <p:nvSpPr>
          <p:cNvPr id="30" name="Rectangle 29">
            <a:extLst>
              <a:ext uri="{FF2B5EF4-FFF2-40B4-BE49-F238E27FC236}">
                <a16:creationId xmlns:a16="http://schemas.microsoft.com/office/drawing/2014/main" id="{B7F5E8C1-E822-4BAD-9C55-D11DAF21FA21}"/>
              </a:ext>
            </a:extLst>
          </p:cNvPr>
          <p:cNvSpPr/>
          <p:nvPr/>
        </p:nvSpPr>
        <p:spPr>
          <a:xfrm>
            <a:off x="9232579" y="3080098"/>
            <a:ext cx="2264057" cy="5152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Respective 1-D , 2-D zonation of datasets</a:t>
            </a:r>
          </a:p>
        </p:txBody>
      </p:sp>
      <p:sp>
        <p:nvSpPr>
          <p:cNvPr id="31" name="Rectangle 30">
            <a:extLst>
              <a:ext uri="{FF2B5EF4-FFF2-40B4-BE49-F238E27FC236}">
                <a16:creationId xmlns:a16="http://schemas.microsoft.com/office/drawing/2014/main" id="{973D071C-4871-4E41-8ED1-85842AF4F777}"/>
              </a:ext>
            </a:extLst>
          </p:cNvPr>
          <p:cNvSpPr/>
          <p:nvPr/>
        </p:nvSpPr>
        <p:spPr>
          <a:xfrm>
            <a:off x="9221574" y="3717357"/>
            <a:ext cx="2264057" cy="5152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Determination of degree for each zone</a:t>
            </a:r>
          </a:p>
        </p:txBody>
      </p:sp>
      <p:sp>
        <p:nvSpPr>
          <p:cNvPr id="34" name="Rectangle 33">
            <a:extLst>
              <a:ext uri="{FF2B5EF4-FFF2-40B4-BE49-F238E27FC236}">
                <a16:creationId xmlns:a16="http://schemas.microsoft.com/office/drawing/2014/main" id="{543FD8EA-2333-40DF-AD1C-C8404B194A49}"/>
              </a:ext>
            </a:extLst>
          </p:cNvPr>
          <p:cNvSpPr/>
          <p:nvPr/>
        </p:nvSpPr>
        <p:spPr>
          <a:xfrm>
            <a:off x="9232579" y="4299049"/>
            <a:ext cx="2264057" cy="5152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Prediction of DTCO</a:t>
            </a:r>
          </a:p>
        </p:txBody>
      </p:sp>
      <p:sp>
        <p:nvSpPr>
          <p:cNvPr id="35" name="Rectangle 34">
            <a:extLst>
              <a:ext uri="{FF2B5EF4-FFF2-40B4-BE49-F238E27FC236}">
                <a16:creationId xmlns:a16="http://schemas.microsoft.com/office/drawing/2014/main" id="{A56460D1-2523-4DDE-A3E0-88664F9A55FB}"/>
              </a:ext>
            </a:extLst>
          </p:cNvPr>
          <p:cNvSpPr/>
          <p:nvPr/>
        </p:nvSpPr>
        <p:spPr>
          <a:xfrm>
            <a:off x="9005813" y="252090"/>
            <a:ext cx="2695575" cy="51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RAW INPUT DATA</a:t>
            </a:r>
          </a:p>
        </p:txBody>
      </p:sp>
      <p:sp>
        <p:nvSpPr>
          <p:cNvPr id="36" name="Rectangle 35">
            <a:extLst>
              <a:ext uri="{FF2B5EF4-FFF2-40B4-BE49-F238E27FC236}">
                <a16:creationId xmlns:a16="http://schemas.microsoft.com/office/drawing/2014/main" id="{D62B9154-55B6-4036-BE16-B4E640C95847}"/>
              </a:ext>
            </a:extLst>
          </p:cNvPr>
          <p:cNvSpPr/>
          <p:nvPr/>
        </p:nvSpPr>
        <p:spPr>
          <a:xfrm>
            <a:off x="9232579" y="4888830"/>
            <a:ext cx="2264057" cy="5152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Smoothening of DTCO</a:t>
            </a:r>
          </a:p>
        </p:txBody>
      </p:sp>
      <p:sp>
        <p:nvSpPr>
          <p:cNvPr id="37" name="Rectangle 36">
            <a:extLst>
              <a:ext uri="{FF2B5EF4-FFF2-40B4-BE49-F238E27FC236}">
                <a16:creationId xmlns:a16="http://schemas.microsoft.com/office/drawing/2014/main" id="{5B0C37E4-709B-444E-BABE-A4BE63DE36D4}"/>
              </a:ext>
            </a:extLst>
          </p:cNvPr>
          <p:cNvSpPr/>
          <p:nvPr/>
        </p:nvSpPr>
        <p:spPr>
          <a:xfrm>
            <a:off x="9005812" y="5841141"/>
            <a:ext cx="2695575" cy="5152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200" b="1" dirty="0"/>
              <a:t>DTCO with filled data gaps</a:t>
            </a:r>
          </a:p>
        </p:txBody>
      </p:sp>
      <p:pic>
        <p:nvPicPr>
          <p:cNvPr id="38" name="Picture 37">
            <a:extLst>
              <a:ext uri="{FF2B5EF4-FFF2-40B4-BE49-F238E27FC236}">
                <a16:creationId xmlns:a16="http://schemas.microsoft.com/office/drawing/2014/main" id="{DE46504B-34FD-4890-BBC2-6DD90E335ACD}"/>
              </a:ext>
            </a:extLst>
          </p:cNvPr>
          <p:cNvPicPr>
            <a:picLocks noChangeAspect="1"/>
          </p:cNvPicPr>
          <p:nvPr/>
        </p:nvPicPr>
        <p:blipFill>
          <a:blip r:embed="rId4"/>
          <a:stretch>
            <a:fillRect/>
          </a:stretch>
        </p:blipFill>
        <p:spPr>
          <a:xfrm>
            <a:off x="94799" y="4523382"/>
            <a:ext cx="3360099" cy="22751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9" name="Picture 38">
            <a:extLst>
              <a:ext uri="{FF2B5EF4-FFF2-40B4-BE49-F238E27FC236}">
                <a16:creationId xmlns:a16="http://schemas.microsoft.com/office/drawing/2014/main" id="{01ED18DB-763C-43FF-85CC-A5CF2D2AB5B8}"/>
              </a:ext>
            </a:extLst>
          </p:cNvPr>
          <p:cNvPicPr>
            <a:picLocks noChangeAspect="1"/>
          </p:cNvPicPr>
          <p:nvPr/>
        </p:nvPicPr>
        <p:blipFill>
          <a:blip r:embed="rId5"/>
          <a:stretch>
            <a:fillRect/>
          </a:stretch>
        </p:blipFill>
        <p:spPr>
          <a:xfrm>
            <a:off x="4469162" y="4442765"/>
            <a:ext cx="3617977" cy="2285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 name="Straight Arrow Connector 3">
            <a:extLst>
              <a:ext uri="{FF2B5EF4-FFF2-40B4-BE49-F238E27FC236}">
                <a16:creationId xmlns:a16="http://schemas.microsoft.com/office/drawing/2014/main" id="{51CC2682-C6FF-4257-9CED-FB96BE58C6C4}"/>
              </a:ext>
            </a:extLst>
          </p:cNvPr>
          <p:cNvCxnSpPr/>
          <p:nvPr/>
        </p:nvCxnSpPr>
        <p:spPr>
          <a:xfrm>
            <a:off x="10348111" y="849745"/>
            <a:ext cx="0" cy="34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84BECB8-93B5-4155-A4C5-50B8E99EF5D8}"/>
              </a:ext>
            </a:extLst>
          </p:cNvPr>
          <p:cNvCxnSpPr/>
          <p:nvPr/>
        </p:nvCxnSpPr>
        <p:spPr>
          <a:xfrm>
            <a:off x="10348111" y="5404039"/>
            <a:ext cx="0" cy="34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915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FA2342-BCA8-4F30-B138-D7C6293ADD53}"/>
              </a:ext>
            </a:extLst>
          </p:cNvPr>
          <p:cNvSpPr>
            <a:spLocks noGrp="1"/>
          </p:cNvSpPr>
          <p:nvPr>
            <p:ph type="sldNum" sz="quarter" idx="12"/>
          </p:nvPr>
        </p:nvSpPr>
        <p:spPr>
          <a:xfrm>
            <a:off x="-1710350" y="6385733"/>
            <a:ext cx="2743200" cy="365125"/>
          </a:xfrm>
        </p:spPr>
        <p:txBody>
          <a:bodyPr/>
          <a:lstStyle/>
          <a:p>
            <a:fld id="{C99F0135-F789-427A-93E0-6D6630919395}" type="slidenum">
              <a:rPr lang="en-IN" smtClean="0"/>
              <a:t>24</a:t>
            </a:fld>
            <a:endParaRPr lang="en-IN" dirty="0"/>
          </a:p>
        </p:txBody>
      </p:sp>
      <p:pic>
        <p:nvPicPr>
          <p:cNvPr id="4" name="Picture 3">
            <a:extLst>
              <a:ext uri="{FF2B5EF4-FFF2-40B4-BE49-F238E27FC236}">
                <a16:creationId xmlns:a16="http://schemas.microsoft.com/office/drawing/2014/main" id="{125CA1BA-A974-461A-9D11-2CEBE85CDD39}"/>
              </a:ext>
            </a:extLst>
          </p:cNvPr>
          <p:cNvPicPr>
            <a:picLocks noChangeAspect="1"/>
          </p:cNvPicPr>
          <p:nvPr/>
        </p:nvPicPr>
        <p:blipFill rotWithShape="1">
          <a:blip r:embed="rId2"/>
          <a:srcRect r="1493"/>
          <a:stretch/>
        </p:blipFill>
        <p:spPr>
          <a:xfrm>
            <a:off x="292960" y="107142"/>
            <a:ext cx="2851204" cy="33218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8FB3DFD9-02EB-4006-B00F-53D899804DEA}"/>
              </a:ext>
            </a:extLst>
          </p:cNvPr>
          <p:cNvPicPr>
            <a:picLocks noChangeAspect="1"/>
          </p:cNvPicPr>
          <p:nvPr/>
        </p:nvPicPr>
        <p:blipFill>
          <a:blip r:embed="rId3"/>
          <a:stretch>
            <a:fillRect/>
          </a:stretch>
        </p:blipFill>
        <p:spPr>
          <a:xfrm>
            <a:off x="3307885" y="3316643"/>
            <a:ext cx="2331578" cy="33218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Connector 7">
            <a:extLst>
              <a:ext uri="{FF2B5EF4-FFF2-40B4-BE49-F238E27FC236}">
                <a16:creationId xmlns:a16="http://schemas.microsoft.com/office/drawing/2014/main" id="{586B7ADD-D15B-414B-811C-41B06F35EBDF}"/>
              </a:ext>
            </a:extLst>
          </p:cNvPr>
          <p:cNvCxnSpPr/>
          <p:nvPr/>
        </p:nvCxnSpPr>
        <p:spPr>
          <a:xfrm>
            <a:off x="5920966" y="0"/>
            <a:ext cx="0" cy="685800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7D08302-4FF5-43EB-BF94-98A6284F5D48}"/>
              </a:ext>
            </a:extLst>
          </p:cNvPr>
          <p:cNvPicPr>
            <a:picLocks noChangeAspect="1"/>
          </p:cNvPicPr>
          <p:nvPr/>
        </p:nvPicPr>
        <p:blipFill rotWithShape="1">
          <a:blip r:embed="rId4"/>
          <a:srcRect r="1018"/>
          <a:stretch/>
        </p:blipFill>
        <p:spPr>
          <a:xfrm>
            <a:off x="6202470" y="136525"/>
            <a:ext cx="3225611" cy="33218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2828A017-2C4E-4A22-97E8-2599C9E3E6C9}"/>
              </a:ext>
            </a:extLst>
          </p:cNvPr>
          <p:cNvPicPr>
            <a:picLocks noChangeAspect="1"/>
          </p:cNvPicPr>
          <p:nvPr/>
        </p:nvPicPr>
        <p:blipFill>
          <a:blip r:embed="rId5"/>
          <a:stretch>
            <a:fillRect/>
          </a:stretch>
        </p:blipFill>
        <p:spPr>
          <a:xfrm>
            <a:off x="9709584" y="3316643"/>
            <a:ext cx="2235450" cy="33218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Connector: Elbow 11">
            <a:extLst>
              <a:ext uri="{FF2B5EF4-FFF2-40B4-BE49-F238E27FC236}">
                <a16:creationId xmlns:a16="http://schemas.microsoft.com/office/drawing/2014/main" id="{FB7E96A0-01CC-4983-BAD6-A2545016683A}"/>
              </a:ext>
            </a:extLst>
          </p:cNvPr>
          <p:cNvCxnSpPr>
            <a:stCxn id="4" idx="2"/>
            <a:endCxn id="2" idx="1"/>
          </p:cNvCxnSpPr>
          <p:nvPr/>
        </p:nvCxnSpPr>
        <p:spPr>
          <a:xfrm rot="16200000" flipH="1">
            <a:off x="1738937" y="3408624"/>
            <a:ext cx="1548572" cy="158932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9FB6EDA0-4725-44F9-938A-27D8163DA56A}"/>
              </a:ext>
            </a:extLst>
          </p:cNvPr>
          <p:cNvCxnSpPr>
            <a:cxnSpLocks/>
            <a:stCxn id="9" idx="2"/>
            <a:endCxn id="10" idx="1"/>
          </p:cNvCxnSpPr>
          <p:nvPr/>
        </p:nvCxnSpPr>
        <p:spPr>
          <a:xfrm rot="16200000" flipH="1">
            <a:off x="8002836" y="3270823"/>
            <a:ext cx="1519189" cy="189430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38A97AAF-1499-4583-807D-B1F1520EE58E}"/>
              </a:ext>
            </a:extLst>
          </p:cNvPr>
          <p:cNvSpPr txBox="1"/>
          <p:nvPr/>
        </p:nvSpPr>
        <p:spPr>
          <a:xfrm>
            <a:off x="6838176" y="5992170"/>
            <a:ext cx="2152644" cy="646331"/>
          </a:xfrm>
          <a:prstGeom prst="rect">
            <a:avLst/>
          </a:prstGeom>
          <a:noFill/>
        </p:spPr>
        <p:txBody>
          <a:bodyPr wrap="square" rtlCol="0">
            <a:spAutoFit/>
          </a:bodyPr>
          <a:lstStyle/>
          <a:p>
            <a:r>
              <a:rPr lang="en-IN" dirty="0"/>
              <a:t>Oil India </a:t>
            </a:r>
            <a:r>
              <a:rPr lang="en-IN" dirty="0" err="1"/>
              <a:t>Balimara</a:t>
            </a:r>
            <a:r>
              <a:rPr lang="en-IN" dirty="0"/>
              <a:t> Well</a:t>
            </a:r>
          </a:p>
        </p:txBody>
      </p:sp>
    </p:spTree>
    <p:extLst>
      <p:ext uri="{BB962C8B-B14F-4D97-AF65-F5344CB8AC3E}">
        <p14:creationId xmlns:p14="http://schemas.microsoft.com/office/powerpoint/2010/main" val="1438291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7C309-C977-48E6-A54B-313710AF016B}"/>
              </a:ext>
            </a:extLst>
          </p:cNvPr>
          <p:cNvSpPr>
            <a:spLocks noGrp="1"/>
          </p:cNvSpPr>
          <p:nvPr>
            <p:ph type="title"/>
          </p:nvPr>
        </p:nvSpPr>
        <p:spPr>
          <a:xfrm>
            <a:off x="1028700" y="190501"/>
            <a:ext cx="2886075" cy="2486024"/>
          </a:xfrm>
          <a:noFill/>
        </p:spPr>
        <p:txBody>
          <a:bodyPr anchor="ctr">
            <a:normAutofit/>
          </a:bodyPr>
          <a:lstStyle/>
          <a:p>
            <a:pPr algn="ctr"/>
            <a:r>
              <a:rPr lang="en-IN" sz="3600" dirty="0">
                <a:solidFill>
                  <a:schemeClr val="bg1"/>
                </a:solidFill>
              </a:rPr>
              <a:t>Prediction Using Regression</a:t>
            </a:r>
          </a:p>
        </p:txBody>
      </p:sp>
      <p:sp>
        <p:nvSpPr>
          <p:cNvPr id="3" name="Slide Number Placeholder 2">
            <a:extLst>
              <a:ext uri="{FF2B5EF4-FFF2-40B4-BE49-F238E27FC236}">
                <a16:creationId xmlns:a16="http://schemas.microsoft.com/office/drawing/2014/main" id="{33F0E09C-FC65-4D42-82EE-C6114B7C800F}"/>
              </a:ext>
            </a:extLst>
          </p:cNvPr>
          <p:cNvSpPr>
            <a:spLocks noGrp="1"/>
          </p:cNvSpPr>
          <p:nvPr>
            <p:ph type="sldNum" sz="quarter" idx="12"/>
          </p:nvPr>
        </p:nvSpPr>
        <p:spPr/>
        <p:txBody>
          <a:bodyPr/>
          <a:lstStyle/>
          <a:p>
            <a:fld id="{C99F0135-F789-427A-93E0-6D6630919395}" type="slidenum">
              <a:rPr lang="en-IN" smtClean="0"/>
              <a:t>25</a:t>
            </a:fld>
            <a:endParaRPr lang="en-IN"/>
          </a:p>
        </p:txBody>
      </p:sp>
      <p:pic>
        <p:nvPicPr>
          <p:cNvPr id="11" name="Picture 10">
            <a:extLst>
              <a:ext uri="{FF2B5EF4-FFF2-40B4-BE49-F238E27FC236}">
                <a16:creationId xmlns:a16="http://schemas.microsoft.com/office/drawing/2014/main" id="{90DDCFCC-CFBF-49C7-8AF4-FAC6DFD97A54}"/>
              </a:ext>
            </a:extLst>
          </p:cNvPr>
          <p:cNvPicPr>
            <a:picLocks noChangeAspect="1"/>
          </p:cNvPicPr>
          <p:nvPr/>
        </p:nvPicPr>
        <p:blipFill>
          <a:blip r:embed="rId2"/>
          <a:stretch>
            <a:fillRect/>
          </a:stretch>
        </p:blipFill>
        <p:spPr>
          <a:xfrm>
            <a:off x="4362449" y="1264595"/>
            <a:ext cx="7740994" cy="4494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CEB715EE-B90B-41EE-952E-C608E690B8BE}"/>
              </a:ext>
            </a:extLst>
          </p:cNvPr>
          <p:cNvSpPr/>
          <p:nvPr/>
        </p:nvSpPr>
        <p:spPr>
          <a:xfrm>
            <a:off x="88557" y="3524250"/>
            <a:ext cx="4139411" cy="96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Empirical Relation for determining output </a:t>
            </a:r>
            <a:r>
              <a:rPr lang="en-IN" dirty="0" err="1"/>
              <a:t>Eg.</a:t>
            </a:r>
            <a:r>
              <a:rPr lang="en-IN" dirty="0"/>
              <a:t> DTCO from GR at different depths/location</a:t>
            </a:r>
          </a:p>
        </p:txBody>
      </p:sp>
      <p:sp>
        <p:nvSpPr>
          <p:cNvPr id="8" name="Rectangle 7">
            <a:extLst>
              <a:ext uri="{FF2B5EF4-FFF2-40B4-BE49-F238E27FC236}">
                <a16:creationId xmlns:a16="http://schemas.microsoft.com/office/drawing/2014/main" id="{133BE1A8-EB09-47B8-A42C-E6576A0D6DB0}"/>
              </a:ext>
            </a:extLst>
          </p:cNvPr>
          <p:cNvSpPr/>
          <p:nvPr/>
        </p:nvSpPr>
        <p:spPr>
          <a:xfrm>
            <a:off x="88556" y="4611041"/>
            <a:ext cx="4139411" cy="866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Ensemble/ Bagging based robust RFR technique is introduced to avoid overestimation</a:t>
            </a:r>
          </a:p>
        </p:txBody>
      </p:sp>
    </p:spTree>
    <p:extLst>
      <p:ext uri="{BB962C8B-B14F-4D97-AF65-F5344CB8AC3E}">
        <p14:creationId xmlns:p14="http://schemas.microsoft.com/office/powerpoint/2010/main" val="2341828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42834-8A68-4875-AABE-42F8040C895F}"/>
              </a:ext>
            </a:extLst>
          </p:cNvPr>
          <p:cNvSpPr>
            <a:spLocks noGrp="1"/>
          </p:cNvSpPr>
          <p:nvPr>
            <p:ph type="title"/>
          </p:nvPr>
        </p:nvSpPr>
        <p:spPr>
          <a:xfrm>
            <a:off x="1028700" y="190501"/>
            <a:ext cx="2886075" cy="2486024"/>
          </a:xfrm>
          <a:noFill/>
        </p:spPr>
        <p:txBody>
          <a:bodyPr anchor="ctr">
            <a:normAutofit/>
          </a:bodyPr>
          <a:lstStyle/>
          <a:p>
            <a:pPr algn="ctr"/>
            <a:r>
              <a:rPr lang="en-IN" sz="3600">
                <a:solidFill>
                  <a:schemeClr val="bg1"/>
                </a:solidFill>
              </a:rPr>
              <a:t>RESULTS</a:t>
            </a:r>
            <a:endParaRPr lang="en-IN" sz="3600" dirty="0">
              <a:solidFill>
                <a:schemeClr val="bg1"/>
              </a:solidFill>
            </a:endParaRPr>
          </a:p>
        </p:txBody>
      </p:sp>
      <p:graphicFrame>
        <p:nvGraphicFramePr>
          <p:cNvPr id="5" name="Table 5">
            <a:extLst>
              <a:ext uri="{FF2B5EF4-FFF2-40B4-BE49-F238E27FC236}">
                <a16:creationId xmlns:a16="http://schemas.microsoft.com/office/drawing/2014/main" id="{2CF25E74-BED2-4F0F-BBB3-4D07090A4D18}"/>
              </a:ext>
            </a:extLst>
          </p:cNvPr>
          <p:cNvGraphicFramePr>
            <a:graphicFrameLocks noGrp="1"/>
          </p:cNvGraphicFramePr>
          <p:nvPr>
            <p:extLst>
              <p:ext uri="{D42A27DB-BD31-4B8C-83A1-F6EECF244321}">
                <p14:modId xmlns:p14="http://schemas.microsoft.com/office/powerpoint/2010/main" val="103129824"/>
              </p:ext>
            </p:extLst>
          </p:nvPr>
        </p:nvGraphicFramePr>
        <p:xfrm>
          <a:off x="4143375" y="2058202"/>
          <a:ext cx="8002725" cy="3699802"/>
        </p:xfrm>
        <a:graphic>
          <a:graphicData uri="http://schemas.openxmlformats.org/drawingml/2006/table">
            <a:tbl>
              <a:tblPr firstRow="1" bandRow="1">
                <a:tableStyleId>{5C22544A-7EE6-4342-B048-85BDC9FD1C3A}</a:tableStyleId>
              </a:tblPr>
              <a:tblGrid>
                <a:gridCol w="1637515">
                  <a:extLst>
                    <a:ext uri="{9D8B030D-6E8A-4147-A177-3AD203B41FA5}">
                      <a16:colId xmlns:a16="http://schemas.microsoft.com/office/drawing/2014/main" val="2919775482"/>
                    </a:ext>
                  </a:extLst>
                </a:gridCol>
                <a:gridCol w="1759794">
                  <a:extLst>
                    <a:ext uri="{9D8B030D-6E8A-4147-A177-3AD203B41FA5}">
                      <a16:colId xmlns:a16="http://schemas.microsoft.com/office/drawing/2014/main" val="1042858981"/>
                    </a:ext>
                  </a:extLst>
                </a:gridCol>
                <a:gridCol w="1488336">
                  <a:extLst>
                    <a:ext uri="{9D8B030D-6E8A-4147-A177-3AD203B41FA5}">
                      <a16:colId xmlns:a16="http://schemas.microsoft.com/office/drawing/2014/main" val="3666620765"/>
                    </a:ext>
                  </a:extLst>
                </a:gridCol>
                <a:gridCol w="1572581">
                  <a:extLst>
                    <a:ext uri="{9D8B030D-6E8A-4147-A177-3AD203B41FA5}">
                      <a16:colId xmlns:a16="http://schemas.microsoft.com/office/drawing/2014/main" val="1241558081"/>
                    </a:ext>
                  </a:extLst>
                </a:gridCol>
                <a:gridCol w="1544499">
                  <a:extLst>
                    <a:ext uri="{9D8B030D-6E8A-4147-A177-3AD203B41FA5}">
                      <a16:colId xmlns:a16="http://schemas.microsoft.com/office/drawing/2014/main" val="2071816597"/>
                    </a:ext>
                  </a:extLst>
                </a:gridCol>
              </a:tblGrid>
              <a:tr h="1088539">
                <a:tc>
                  <a:txBody>
                    <a:bodyPr/>
                    <a:lstStyle/>
                    <a:p>
                      <a:pPr algn="ctr"/>
                      <a:r>
                        <a:rPr lang="en-IN" sz="1500" dirty="0"/>
                        <a:t>WELL NAME </a:t>
                      </a:r>
                    </a:p>
                  </a:txBody>
                  <a:tcPr/>
                </a:tc>
                <a:tc>
                  <a:txBody>
                    <a:bodyPr/>
                    <a:lstStyle/>
                    <a:p>
                      <a:pPr algn="ctr"/>
                      <a:r>
                        <a:rPr lang="en-IN" sz="1500" dirty="0"/>
                        <a:t>Input-Output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500" dirty="0"/>
                        <a:t>MSE from Simple Regression</a:t>
                      </a:r>
                    </a:p>
                    <a:p>
                      <a:pPr algn="ctr"/>
                      <a:endParaRPr lang="en-IN" sz="1500" dirty="0"/>
                    </a:p>
                  </a:txBody>
                  <a:tcPr/>
                </a:tc>
                <a:tc>
                  <a:txBody>
                    <a:bodyPr/>
                    <a:lstStyle/>
                    <a:p>
                      <a:pPr algn="ctr"/>
                      <a:r>
                        <a:rPr lang="en-IN" sz="1500" dirty="0"/>
                        <a:t>MSE from Proposed Regression</a:t>
                      </a:r>
                    </a:p>
                  </a:txBody>
                  <a:tcPr/>
                </a:tc>
                <a:tc>
                  <a:txBody>
                    <a:bodyPr/>
                    <a:lstStyle/>
                    <a:p>
                      <a:pPr algn="ctr"/>
                      <a:r>
                        <a:rPr lang="en-IN" sz="1500" dirty="0"/>
                        <a:t>Improvement (Percentage)</a:t>
                      </a:r>
                    </a:p>
                  </a:txBody>
                  <a:tcPr/>
                </a:tc>
                <a:extLst>
                  <a:ext uri="{0D108BD9-81ED-4DB2-BD59-A6C34878D82A}">
                    <a16:rowId xmlns:a16="http://schemas.microsoft.com/office/drawing/2014/main" val="4200045661"/>
                  </a:ext>
                </a:extLst>
              </a:tr>
              <a:tr h="593748">
                <a:tc>
                  <a:txBody>
                    <a:bodyPr/>
                    <a:lstStyle/>
                    <a:p>
                      <a:endParaRPr lang="en-IN" sz="1200" dirty="0"/>
                    </a:p>
                  </a:txBody>
                  <a:tcPr/>
                </a:tc>
                <a:tc>
                  <a:txBody>
                    <a:bodyPr/>
                    <a:lstStyle/>
                    <a:p>
                      <a:r>
                        <a:rPr lang="en-IN" sz="1200" dirty="0"/>
                        <a:t>GR vs DTCO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115.35</a:t>
                      </a:r>
                    </a:p>
                  </a:txBody>
                  <a:tcPr/>
                </a:tc>
                <a:tc>
                  <a:txBody>
                    <a:bodyPr/>
                    <a:lstStyle/>
                    <a:p>
                      <a:r>
                        <a:rPr lang="en-IN" sz="1200" dirty="0"/>
                        <a:t>71.48</a:t>
                      </a:r>
                    </a:p>
                  </a:txBody>
                  <a:tcPr/>
                </a:tc>
                <a:tc>
                  <a:txBody>
                    <a:bodyPr/>
                    <a:lstStyle/>
                    <a:p>
                      <a:r>
                        <a:rPr lang="en-IN" sz="1200" dirty="0"/>
                        <a:t>38.26%</a:t>
                      </a:r>
                    </a:p>
                  </a:txBody>
                  <a:tcPr/>
                </a:tc>
                <a:extLst>
                  <a:ext uri="{0D108BD9-81ED-4DB2-BD59-A6C34878D82A}">
                    <a16:rowId xmlns:a16="http://schemas.microsoft.com/office/drawing/2014/main" val="1903355217"/>
                  </a:ext>
                </a:extLst>
              </a:tr>
              <a:tr h="370884">
                <a:tc>
                  <a:txBody>
                    <a:bodyPr/>
                    <a:lstStyle/>
                    <a:p>
                      <a:endParaRPr lang="en-IN" sz="1200" dirty="0"/>
                    </a:p>
                  </a:txBody>
                  <a:tcPr/>
                </a:tc>
                <a:tc>
                  <a:txBody>
                    <a:bodyPr/>
                    <a:lstStyle/>
                    <a:p>
                      <a:r>
                        <a:rPr lang="en-IN" sz="1200" dirty="0"/>
                        <a:t>Rho vs DTCO</a:t>
                      </a:r>
                    </a:p>
                  </a:txBody>
                  <a:tcPr/>
                </a:tc>
                <a:tc>
                  <a:txBody>
                    <a:bodyPr/>
                    <a:lstStyle/>
                    <a:p>
                      <a:r>
                        <a:rPr lang="en-IN" sz="1200" dirty="0"/>
                        <a:t>200.83</a:t>
                      </a:r>
                    </a:p>
                  </a:txBody>
                  <a:tcPr/>
                </a:tc>
                <a:tc>
                  <a:txBody>
                    <a:bodyPr/>
                    <a:lstStyle/>
                    <a:p>
                      <a:r>
                        <a:rPr lang="en-IN" sz="1200" dirty="0"/>
                        <a:t>108.43</a:t>
                      </a:r>
                    </a:p>
                  </a:txBody>
                  <a:tcPr/>
                </a:tc>
                <a:tc>
                  <a:txBody>
                    <a:bodyPr/>
                    <a:lstStyle/>
                    <a:p>
                      <a:r>
                        <a:rPr lang="en-IN" sz="1200" dirty="0"/>
                        <a:t>46.15%</a:t>
                      </a:r>
                    </a:p>
                  </a:txBody>
                  <a:tcPr/>
                </a:tc>
                <a:extLst>
                  <a:ext uri="{0D108BD9-81ED-4DB2-BD59-A6C34878D82A}">
                    <a16:rowId xmlns:a16="http://schemas.microsoft.com/office/drawing/2014/main" val="1177958850"/>
                  </a:ext>
                </a:extLst>
              </a:tr>
              <a:tr h="287018">
                <a:tc>
                  <a:txBody>
                    <a:bodyPr/>
                    <a:lstStyle/>
                    <a:p>
                      <a:endParaRPr lang="en-IN" sz="1200" dirty="0"/>
                    </a:p>
                  </a:txBody>
                  <a:tcPr/>
                </a:tc>
                <a:tc>
                  <a:txBody>
                    <a:bodyPr/>
                    <a:lstStyle/>
                    <a:p>
                      <a:r>
                        <a:rPr lang="en-IN" sz="1200" dirty="0"/>
                        <a:t>GR vs DTCO</a:t>
                      </a:r>
                    </a:p>
                  </a:txBody>
                  <a:tcPr/>
                </a:tc>
                <a:tc>
                  <a:txBody>
                    <a:bodyPr/>
                    <a:lstStyle/>
                    <a:p>
                      <a:r>
                        <a:rPr lang="en-IN" sz="1200" dirty="0"/>
                        <a:t>25.11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11.89</a:t>
                      </a:r>
                    </a:p>
                  </a:txBody>
                  <a:tcPr/>
                </a:tc>
                <a:tc>
                  <a:txBody>
                    <a:bodyPr/>
                    <a:lstStyle/>
                    <a:p>
                      <a:r>
                        <a:rPr lang="en-IN" sz="1200" dirty="0"/>
                        <a:t>52.64%</a:t>
                      </a:r>
                    </a:p>
                  </a:txBody>
                  <a:tcPr/>
                </a:tc>
                <a:extLst>
                  <a:ext uri="{0D108BD9-81ED-4DB2-BD59-A6C34878D82A}">
                    <a16:rowId xmlns:a16="http://schemas.microsoft.com/office/drawing/2014/main" val="822350824"/>
                  </a:ext>
                </a:extLst>
              </a:tr>
              <a:tr h="689904">
                <a:tc>
                  <a:txBody>
                    <a:bodyPr/>
                    <a:lstStyle/>
                    <a:p>
                      <a:endParaRPr lang="en-IN" sz="1200" dirty="0"/>
                    </a:p>
                  </a:txBody>
                  <a:tcPr/>
                </a:tc>
                <a:tc>
                  <a:txBody>
                    <a:bodyPr/>
                    <a:lstStyle/>
                    <a:p>
                      <a:r>
                        <a:rPr lang="en-IN" sz="1200" dirty="0"/>
                        <a:t>DTCO vs DTSH</a:t>
                      </a:r>
                    </a:p>
                  </a:txBody>
                  <a:tcPr/>
                </a:tc>
                <a:tc>
                  <a:txBody>
                    <a:bodyPr/>
                    <a:lstStyle/>
                    <a:p>
                      <a:r>
                        <a:rPr lang="en-IN" sz="1200" dirty="0"/>
                        <a:t>92.87</a:t>
                      </a:r>
                    </a:p>
                  </a:txBody>
                  <a:tcPr/>
                </a:tc>
                <a:tc>
                  <a:txBody>
                    <a:bodyPr/>
                    <a:lstStyle/>
                    <a:p>
                      <a:r>
                        <a:rPr lang="en-IN" sz="1200" dirty="0"/>
                        <a:t>81.65</a:t>
                      </a:r>
                      <a:br>
                        <a:rPr lang="en-IN" sz="1200" dirty="0"/>
                      </a:br>
                      <a:r>
                        <a:rPr lang="en-IN" sz="1200" dirty="0"/>
                        <a:t>(39.65 for training set)</a:t>
                      </a:r>
                    </a:p>
                  </a:txBody>
                  <a:tcPr/>
                </a:tc>
                <a:tc>
                  <a:txBody>
                    <a:bodyPr/>
                    <a:lstStyle/>
                    <a:p>
                      <a:r>
                        <a:rPr lang="en-IN" sz="1200" dirty="0"/>
                        <a:t>11.92%</a:t>
                      </a:r>
                    </a:p>
                  </a:txBody>
                  <a:tcPr/>
                </a:tc>
                <a:extLst>
                  <a:ext uri="{0D108BD9-81ED-4DB2-BD59-A6C34878D82A}">
                    <a16:rowId xmlns:a16="http://schemas.microsoft.com/office/drawing/2014/main" val="778116015"/>
                  </a:ext>
                </a:extLst>
              </a:tr>
              <a:tr h="669709">
                <a:tc>
                  <a:txBody>
                    <a:bodyPr/>
                    <a:lstStyle/>
                    <a:p>
                      <a:endParaRPr lang="en-IN" sz="1200" dirty="0"/>
                    </a:p>
                  </a:txBody>
                  <a:tcPr/>
                </a:tc>
                <a:tc>
                  <a:txBody>
                    <a:bodyPr/>
                    <a:lstStyle/>
                    <a:p>
                      <a:r>
                        <a:rPr lang="en-IN" sz="1200" dirty="0"/>
                        <a:t>GR vs DTCO</a:t>
                      </a:r>
                    </a:p>
                  </a:txBody>
                  <a:tcPr/>
                </a:tc>
                <a:tc>
                  <a:txBody>
                    <a:bodyPr/>
                    <a:lstStyle/>
                    <a:p>
                      <a:r>
                        <a:rPr lang="en-IN" sz="1200" dirty="0"/>
                        <a:t>141.36</a:t>
                      </a:r>
                    </a:p>
                  </a:txBody>
                  <a:tcPr/>
                </a:tc>
                <a:tc>
                  <a:txBody>
                    <a:bodyPr/>
                    <a:lstStyle/>
                    <a:p>
                      <a:r>
                        <a:rPr lang="en-IN" sz="1200" dirty="0"/>
                        <a:t>121.45</a:t>
                      </a:r>
                    </a:p>
                    <a:p>
                      <a:r>
                        <a:rPr lang="en-IN" sz="1200" dirty="0"/>
                        <a:t>(71.48 for some zones)</a:t>
                      </a:r>
                    </a:p>
                  </a:txBody>
                  <a:tcPr/>
                </a:tc>
                <a:tc>
                  <a:txBody>
                    <a:bodyPr/>
                    <a:lstStyle/>
                    <a:p>
                      <a:r>
                        <a:rPr lang="en-IN" sz="1200" dirty="0"/>
                        <a:t>14.18%</a:t>
                      </a:r>
                    </a:p>
                  </a:txBody>
                  <a:tcPr/>
                </a:tc>
                <a:extLst>
                  <a:ext uri="{0D108BD9-81ED-4DB2-BD59-A6C34878D82A}">
                    <a16:rowId xmlns:a16="http://schemas.microsoft.com/office/drawing/2014/main" val="289405443"/>
                  </a:ext>
                </a:extLst>
              </a:tr>
            </a:tbl>
          </a:graphicData>
        </a:graphic>
      </p:graphicFrame>
      <p:sp>
        <p:nvSpPr>
          <p:cNvPr id="3" name="Slide Number Placeholder 2">
            <a:extLst>
              <a:ext uri="{FF2B5EF4-FFF2-40B4-BE49-F238E27FC236}">
                <a16:creationId xmlns:a16="http://schemas.microsoft.com/office/drawing/2014/main" id="{F65B44F0-511E-43EB-B6CC-16B9980FC11F}"/>
              </a:ext>
            </a:extLst>
          </p:cNvPr>
          <p:cNvSpPr>
            <a:spLocks noGrp="1"/>
          </p:cNvSpPr>
          <p:nvPr>
            <p:ph type="sldNum" sz="quarter" idx="12"/>
          </p:nvPr>
        </p:nvSpPr>
        <p:spPr/>
        <p:txBody>
          <a:bodyPr/>
          <a:lstStyle/>
          <a:p>
            <a:fld id="{C99F0135-F789-427A-93E0-6D6630919395}" type="slidenum">
              <a:rPr lang="en-IN" smtClean="0"/>
              <a:t>26</a:t>
            </a:fld>
            <a:endParaRPr lang="en-IN"/>
          </a:p>
        </p:txBody>
      </p:sp>
      <p:pic>
        <p:nvPicPr>
          <p:cNvPr id="9" name="Picture 8">
            <a:extLst>
              <a:ext uri="{FF2B5EF4-FFF2-40B4-BE49-F238E27FC236}">
                <a16:creationId xmlns:a16="http://schemas.microsoft.com/office/drawing/2014/main" id="{5A37F87A-CF2B-460F-AD03-2ABD962DF4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0100" y="3429000"/>
            <a:ext cx="2616451" cy="3161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9808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88C0BE-A92A-49D0-995B-6335B3A8964D}"/>
              </a:ext>
            </a:extLst>
          </p:cNvPr>
          <p:cNvPicPr>
            <a:picLocks noChangeAspect="1"/>
          </p:cNvPicPr>
          <p:nvPr/>
        </p:nvPicPr>
        <p:blipFill>
          <a:blip r:embed="rId2"/>
          <a:stretch>
            <a:fillRect/>
          </a:stretch>
        </p:blipFill>
        <p:spPr>
          <a:xfrm>
            <a:off x="273925" y="117135"/>
            <a:ext cx="1819275" cy="50672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8FB5DF3C-C294-4597-80E7-8DB61EF99A18}"/>
              </a:ext>
            </a:extLst>
          </p:cNvPr>
          <p:cNvSpPr txBox="1"/>
          <p:nvPr/>
        </p:nvSpPr>
        <p:spPr>
          <a:xfrm>
            <a:off x="77619" y="5329328"/>
            <a:ext cx="3463095"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dirty="0"/>
              <a:t>OXY_Campo_Matanegra-100</a:t>
            </a:r>
          </a:p>
          <a:p>
            <a:r>
              <a:rPr lang="en-IN" dirty="0"/>
              <a:t>GR vs DTCO</a:t>
            </a:r>
            <a:br>
              <a:rPr lang="en-IN" dirty="0"/>
            </a:br>
            <a:r>
              <a:rPr lang="en-IN" dirty="0"/>
              <a:t>Prediction Result</a:t>
            </a:r>
            <a:br>
              <a:rPr lang="en-IN" dirty="0"/>
            </a:br>
            <a:r>
              <a:rPr lang="en-IN" dirty="0"/>
              <a:t>Training on 15,000 points</a:t>
            </a:r>
            <a:br>
              <a:rPr lang="en-IN" dirty="0"/>
            </a:br>
            <a:r>
              <a:rPr lang="en-IN" dirty="0"/>
              <a:t>Testing on 5000 points</a:t>
            </a:r>
          </a:p>
        </p:txBody>
      </p:sp>
      <p:pic>
        <p:nvPicPr>
          <p:cNvPr id="7" name="Picture 6">
            <a:extLst>
              <a:ext uri="{FF2B5EF4-FFF2-40B4-BE49-F238E27FC236}">
                <a16:creationId xmlns:a16="http://schemas.microsoft.com/office/drawing/2014/main" id="{B94E5AA4-7DC9-4D8A-B0AD-24AA76851CB0}"/>
              </a:ext>
            </a:extLst>
          </p:cNvPr>
          <p:cNvPicPr>
            <a:picLocks noChangeAspect="1"/>
          </p:cNvPicPr>
          <p:nvPr/>
        </p:nvPicPr>
        <p:blipFill>
          <a:blip r:embed="rId3"/>
          <a:stretch>
            <a:fillRect/>
          </a:stretch>
        </p:blipFill>
        <p:spPr>
          <a:xfrm>
            <a:off x="4046555" y="106976"/>
            <a:ext cx="1819275" cy="5067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496E994E-0E00-444B-9E23-FD2B77EEB84A}"/>
              </a:ext>
            </a:extLst>
          </p:cNvPr>
          <p:cNvSpPr txBox="1"/>
          <p:nvPr/>
        </p:nvSpPr>
        <p:spPr>
          <a:xfrm>
            <a:off x="6092733" y="5528036"/>
            <a:ext cx="2007192" cy="784830"/>
          </a:xfrm>
          <a:prstGeom prst="rect">
            <a:avLst/>
          </a:prstGeom>
          <a:noFill/>
        </p:spPr>
        <p:txBody>
          <a:bodyPr wrap="square" rtlCol="0">
            <a:spAutoFit/>
          </a:bodyPr>
          <a:lstStyle/>
          <a:p>
            <a:r>
              <a:rPr lang="en-IN" sz="1500" dirty="0" err="1"/>
              <a:t>Poly_quantile_Reg</a:t>
            </a:r>
            <a:r>
              <a:rPr lang="en-IN" sz="1500" dirty="0"/>
              <a:t> without pre processing </a:t>
            </a:r>
            <a:br>
              <a:rPr lang="en-IN" sz="1500" dirty="0"/>
            </a:br>
            <a:r>
              <a:rPr lang="en-IN" sz="1500" dirty="0"/>
              <a:t>MSE= 153.75</a:t>
            </a:r>
          </a:p>
        </p:txBody>
      </p:sp>
      <p:pic>
        <p:nvPicPr>
          <p:cNvPr id="9" name="Picture 8">
            <a:extLst>
              <a:ext uri="{FF2B5EF4-FFF2-40B4-BE49-F238E27FC236}">
                <a16:creationId xmlns:a16="http://schemas.microsoft.com/office/drawing/2014/main" id="{ED30B9E4-3FA4-4D19-B056-3AA5EB2A8DCA}"/>
              </a:ext>
            </a:extLst>
          </p:cNvPr>
          <p:cNvPicPr>
            <a:picLocks noChangeAspect="1"/>
          </p:cNvPicPr>
          <p:nvPr/>
        </p:nvPicPr>
        <p:blipFill>
          <a:blip r:embed="rId4"/>
          <a:stretch>
            <a:fillRect/>
          </a:stretch>
        </p:blipFill>
        <p:spPr>
          <a:xfrm>
            <a:off x="6115455" y="117136"/>
            <a:ext cx="1752600"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61612399-C119-47AC-B1C9-C407FBC7F368}"/>
              </a:ext>
            </a:extLst>
          </p:cNvPr>
          <p:cNvSpPr txBox="1"/>
          <p:nvPr/>
        </p:nvSpPr>
        <p:spPr>
          <a:xfrm>
            <a:off x="4085541" y="5528036"/>
            <a:ext cx="2007192" cy="784830"/>
          </a:xfrm>
          <a:prstGeom prst="rect">
            <a:avLst/>
          </a:prstGeom>
          <a:noFill/>
        </p:spPr>
        <p:txBody>
          <a:bodyPr wrap="square" rtlCol="0">
            <a:spAutoFit/>
          </a:bodyPr>
          <a:lstStyle/>
          <a:p>
            <a:r>
              <a:rPr lang="en-IN" sz="1500" b="1" dirty="0"/>
              <a:t>Simple MLR</a:t>
            </a:r>
            <a:r>
              <a:rPr lang="en-IN" sz="1500" dirty="0"/>
              <a:t> without Mud values</a:t>
            </a:r>
            <a:br>
              <a:rPr lang="en-IN" sz="1500" dirty="0"/>
            </a:br>
            <a:r>
              <a:rPr lang="en-IN" sz="1500" dirty="0"/>
              <a:t>MSE= 202.31</a:t>
            </a:r>
          </a:p>
        </p:txBody>
      </p:sp>
      <p:pic>
        <p:nvPicPr>
          <p:cNvPr id="11" name="Picture 10">
            <a:extLst>
              <a:ext uri="{FF2B5EF4-FFF2-40B4-BE49-F238E27FC236}">
                <a16:creationId xmlns:a16="http://schemas.microsoft.com/office/drawing/2014/main" id="{E7187961-97F0-4C5E-A966-369A748EB019}"/>
              </a:ext>
            </a:extLst>
          </p:cNvPr>
          <p:cNvPicPr>
            <a:picLocks noChangeAspect="1"/>
          </p:cNvPicPr>
          <p:nvPr/>
        </p:nvPicPr>
        <p:blipFill>
          <a:blip r:embed="rId5"/>
          <a:stretch>
            <a:fillRect/>
          </a:stretch>
        </p:blipFill>
        <p:spPr>
          <a:xfrm>
            <a:off x="8172751" y="117136"/>
            <a:ext cx="1752600"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47FB595B-B4D8-450C-87A4-BEF1FCB94299}"/>
              </a:ext>
            </a:extLst>
          </p:cNvPr>
          <p:cNvSpPr txBox="1"/>
          <p:nvPr/>
        </p:nvSpPr>
        <p:spPr>
          <a:xfrm>
            <a:off x="8208546" y="5528036"/>
            <a:ext cx="2007192" cy="784830"/>
          </a:xfrm>
          <a:prstGeom prst="rect">
            <a:avLst/>
          </a:prstGeom>
          <a:noFill/>
        </p:spPr>
        <p:txBody>
          <a:bodyPr wrap="square" rtlCol="0">
            <a:spAutoFit/>
          </a:bodyPr>
          <a:lstStyle/>
          <a:p>
            <a:r>
              <a:rPr lang="en-IN" sz="1500" dirty="0"/>
              <a:t>Simple MLR with</a:t>
            </a:r>
            <a:br>
              <a:rPr lang="en-IN" sz="1500" dirty="0"/>
            </a:br>
            <a:r>
              <a:rPr lang="en-IN" sz="1500" dirty="0"/>
              <a:t>Mud values</a:t>
            </a:r>
            <a:br>
              <a:rPr lang="en-IN" sz="1500" dirty="0"/>
            </a:br>
            <a:r>
              <a:rPr lang="en-IN" sz="1500" dirty="0"/>
              <a:t>MSE= 118.4</a:t>
            </a:r>
          </a:p>
        </p:txBody>
      </p:sp>
      <p:sp>
        <p:nvSpPr>
          <p:cNvPr id="15" name="TextBox 14">
            <a:extLst>
              <a:ext uri="{FF2B5EF4-FFF2-40B4-BE49-F238E27FC236}">
                <a16:creationId xmlns:a16="http://schemas.microsoft.com/office/drawing/2014/main" id="{001FF793-CEF9-4A5B-8F45-F545F0992DC0}"/>
              </a:ext>
            </a:extLst>
          </p:cNvPr>
          <p:cNvSpPr txBox="1"/>
          <p:nvPr/>
        </p:nvSpPr>
        <p:spPr>
          <a:xfrm>
            <a:off x="10113262" y="5511306"/>
            <a:ext cx="2007192" cy="784830"/>
          </a:xfrm>
          <a:prstGeom prst="rect">
            <a:avLst/>
          </a:prstGeom>
          <a:noFill/>
        </p:spPr>
        <p:txBody>
          <a:bodyPr wrap="square" rtlCol="0">
            <a:spAutoFit/>
          </a:bodyPr>
          <a:lstStyle/>
          <a:p>
            <a:r>
              <a:rPr lang="en-IN" sz="1500" dirty="0" err="1"/>
              <a:t>Poly_quantile_Reg</a:t>
            </a:r>
            <a:r>
              <a:rPr lang="en-IN" sz="1500" dirty="0"/>
              <a:t> with pre processing </a:t>
            </a:r>
            <a:br>
              <a:rPr lang="en-IN" sz="1500" dirty="0"/>
            </a:br>
            <a:r>
              <a:rPr lang="en-IN" sz="1500" dirty="0"/>
              <a:t>MSE= 55.59</a:t>
            </a:r>
          </a:p>
        </p:txBody>
      </p:sp>
      <p:pic>
        <p:nvPicPr>
          <p:cNvPr id="16" name="Picture 15">
            <a:extLst>
              <a:ext uri="{FF2B5EF4-FFF2-40B4-BE49-F238E27FC236}">
                <a16:creationId xmlns:a16="http://schemas.microsoft.com/office/drawing/2014/main" id="{7E96D58E-C9D9-4B76-B1FE-918A941F3CB2}"/>
              </a:ext>
            </a:extLst>
          </p:cNvPr>
          <p:cNvPicPr>
            <a:picLocks noChangeAspect="1"/>
          </p:cNvPicPr>
          <p:nvPr/>
        </p:nvPicPr>
        <p:blipFill>
          <a:blip r:embed="rId6"/>
          <a:stretch>
            <a:fillRect/>
          </a:stretch>
        </p:blipFill>
        <p:spPr>
          <a:xfrm>
            <a:off x="10230047" y="83798"/>
            <a:ext cx="1819275" cy="5133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29E0E90B-E0CB-4C47-A0AA-17DD6A06E4F6}"/>
              </a:ext>
            </a:extLst>
          </p:cNvPr>
          <p:cNvSpPr>
            <a:spLocks noGrp="1"/>
          </p:cNvSpPr>
          <p:nvPr>
            <p:ph type="sldNum" sz="quarter" idx="12"/>
          </p:nvPr>
        </p:nvSpPr>
        <p:spPr/>
        <p:txBody>
          <a:bodyPr/>
          <a:lstStyle/>
          <a:p>
            <a:fld id="{C99F0135-F789-427A-93E0-6D6630919395}" type="slidenum">
              <a:rPr lang="en-IN" smtClean="0"/>
              <a:t>27</a:t>
            </a:fld>
            <a:endParaRPr lang="en-IN"/>
          </a:p>
        </p:txBody>
      </p:sp>
    </p:spTree>
    <p:extLst>
      <p:ext uri="{BB962C8B-B14F-4D97-AF65-F5344CB8AC3E}">
        <p14:creationId xmlns:p14="http://schemas.microsoft.com/office/powerpoint/2010/main" val="3176720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8EB3A-FAEE-4C5E-8096-5BF1C17C902A}"/>
              </a:ext>
            </a:extLst>
          </p:cNvPr>
          <p:cNvSpPr>
            <a:spLocks noGrp="1"/>
          </p:cNvSpPr>
          <p:nvPr>
            <p:ph type="title"/>
          </p:nvPr>
        </p:nvSpPr>
        <p:spPr>
          <a:xfrm>
            <a:off x="1028700" y="190501"/>
            <a:ext cx="2886075" cy="2486024"/>
          </a:xfrm>
          <a:noFill/>
        </p:spPr>
        <p:txBody>
          <a:bodyPr anchor="ctr">
            <a:normAutofit/>
          </a:bodyPr>
          <a:lstStyle/>
          <a:p>
            <a:pPr algn="ctr"/>
            <a:r>
              <a:rPr lang="en-IN" sz="3600" dirty="0">
                <a:solidFill>
                  <a:schemeClr val="bg1"/>
                </a:solidFill>
              </a:rPr>
              <a:t>MULTIVARIATE APPROACH</a:t>
            </a:r>
          </a:p>
        </p:txBody>
      </p:sp>
      <p:sp>
        <p:nvSpPr>
          <p:cNvPr id="5" name="Rectangle 4">
            <a:extLst>
              <a:ext uri="{FF2B5EF4-FFF2-40B4-BE49-F238E27FC236}">
                <a16:creationId xmlns:a16="http://schemas.microsoft.com/office/drawing/2014/main" id="{22C0D6B3-C93A-476C-BB4A-5489633FF746}"/>
              </a:ext>
            </a:extLst>
          </p:cNvPr>
          <p:cNvSpPr/>
          <p:nvPr/>
        </p:nvSpPr>
        <p:spPr>
          <a:xfrm>
            <a:off x="5497401" y="259703"/>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Empirical Relation for determining output – MULTIVARIATE Regression</a:t>
            </a:r>
          </a:p>
        </p:txBody>
      </p:sp>
      <p:sp>
        <p:nvSpPr>
          <p:cNvPr id="6" name="Rectangle 5">
            <a:extLst>
              <a:ext uri="{FF2B5EF4-FFF2-40B4-BE49-F238E27FC236}">
                <a16:creationId xmlns:a16="http://schemas.microsoft.com/office/drawing/2014/main" id="{65F763BC-6DA7-41BD-A453-8ABFA04671FE}"/>
              </a:ext>
            </a:extLst>
          </p:cNvPr>
          <p:cNvSpPr/>
          <p:nvPr/>
        </p:nvSpPr>
        <p:spPr>
          <a:xfrm>
            <a:off x="5497400" y="1131341"/>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Multiple inputs ( GR, TNPH ) to predict DTCO</a:t>
            </a:r>
          </a:p>
        </p:txBody>
      </p:sp>
      <p:sp>
        <p:nvSpPr>
          <p:cNvPr id="8" name="Rectangle 7">
            <a:extLst>
              <a:ext uri="{FF2B5EF4-FFF2-40B4-BE49-F238E27FC236}">
                <a16:creationId xmlns:a16="http://schemas.microsoft.com/office/drawing/2014/main" id="{F90A7AA6-8DA2-434C-8A98-11F464EE496C}"/>
              </a:ext>
            </a:extLst>
          </p:cNvPr>
          <p:cNvSpPr/>
          <p:nvPr/>
        </p:nvSpPr>
        <p:spPr>
          <a:xfrm>
            <a:off x="5497399" y="1950934"/>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Field Empirical relation can be formulated </a:t>
            </a:r>
          </a:p>
        </p:txBody>
      </p:sp>
      <p:sp>
        <p:nvSpPr>
          <p:cNvPr id="9" name="Rectangle 8">
            <a:extLst>
              <a:ext uri="{FF2B5EF4-FFF2-40B4-BE49-F238E27FC236}">
                <a16:creationId xmlns:a16="http://schemas.microsoft.com/office/drawing/2014/main" id="{61169D87-5633-443B-B476-965D7FA5F9FB}"/>
              </a:ext>
            </a:extLst>
          </p:cNvPr>
          <p:cNvSpPr/>
          <p:nvPr/>
        </p:nvSpPr>
        <p:spPr>
          <a:xfrm>
            <a:off x="5497399" y="2822572"/>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Classification followed by a regression algorithm is devised</a:t>
            </a:r>
          </a:p>
        </p:txBody>
      </p:sp>
      <p:sp>
        <p:nvSpPr>
          <p:cNvPr id="10" name="Rectangle 9">
            <a:extLst>
              <a:ext uri="{FF2B5EF4-FFF2-40B4-BE49-F238E27FC236}">
                <a16:creationId xmlns:a16="http://schemas.microsoft.com/office/drawing/2014/main" id="{DCC9813C-CE6F-4F35-93E0-22C8FA9445C5}"/>
              </a:ext>
            </a:extLst>
          </p:cNvPr>
          <p:cNvSpPr/>
          <p:nvPr/>
        </p:nvSpPr>
        <p:spPr>
          <a:xfrm>
            <a:off x="5497399" y="3694210"/>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 base input for boundaries of bins</a:t>
            </a:r>
          </a:p>
        </p:txBody>
      </p:sp>
      <p:sp>
        <p:nvSpPr>
          <p:cNvPr id="11" name="Rectangle 10">
            <a:extLst>
              <a:ext uri="{FF2B5EF4-FFF2-40B4-BE49-F238E27FC236}">
                <a16:creationId xmlns:a16="http://schemas.microsoft.com/office/drawing/2014/main" id="{FE4AB191-F7E0-4861-B79A-0753EBBDD85A}"/>
              </a:ext>
            </a:extLst>
          </p:cNvPr>
          <p:cNvSpPr/>
          <p:nvPr/>
        </p:nvSpPr>
        <p:spPr>
          <a:xfrm>
            <a:off x="5497399" y="4565848"/>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Polynomial regression ( degree of equation based on Standard deviation) is employed</a:t>
            </a:r>
          </a:p>
        </p:txBody>
      </p:sp>
      <p:sp>
        <p:nvSpPr>
          <p:cNvPr id="12" name="Rectangle 11">
            <a:extLst>
              <a:ext uri="{FF2B5EF4-FFF2-40B4-BE49-F238E27FC236}">
                <a16:creationId xmlns:a16="http://schemas.microsoft.com/office/drawing/2014/main" id="{94BAAFBC-7E59-48C8-9345-7FA9515D631E}"/>
              </a:ext>
            </a:extLst>
          </p:cNvPr>
          <p:cNvSpPr/>
          <p:nvPr/>
        </p:nvSpPr>
        <p:spPr>
          <a:xfrm>
            <a:off x="5497398" y="5437486"/>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Ensemble based Classifier was appraised </a:t>
            </a:r>
            <a:br>
              <a:rPr lang="en-IN" dirty="0"/>
            </a:br>
            <a:r>
              <a:rPr lang="en-IN" dirty="0"/>
              <a:t>(Computation time vs Bias trade off) </a:t>
            </a:r>
          </a:p>
        </p:txBody>
      </p:sp>
      <p:sp>
        <p:nvSpPr>
          <p:cNvPr id="3" name="Slide Number Placeholder 2">
            <a:extLst>
              <a:ext uri="{FF2B5EF4-FFF2-40B4-BE49-F238E27FC236}">
                <a16:creationId xmlns:a16="http://schemas.microsoft.com/office/drawing/2014/main" id="{8734E372-4E10-4C0F-A968-3CD79530A468}"/>
              </a:ext>
            </a:extLst>
          </p:cNvPr>
          <p:cNvSpPr>
            <a:spLocks noGrp="1"/>
          </p:cNvSpPr>
          <p:nvPr>
            <p:ph type="sldNum" sz="quarter" idx="12"/>
          </p:nvPr>
        </p:nvSpPr>
        <p:spPr/>
        <p:txBody>
          <a:bodyPr/>
          <a:lstStyle/>
          <a:p>
            <a:fld id="{C99F0135-F789-427A-93E0-6D6630919395}" type="slidenum">
              <a:rPr lang="en-IN" smtClean="0"/>
              <a:t>28</a:t>
            </a:fld>
            <a:endParaRPr lang="en-IN"/>
          </a:p>
        </p:txBody>
      </p:sp>
    </p:spTree>
    <p:extLst>
      <p:ext uri="{BB962C8B-B14F-4D97-AF65-F5344CB8AC3E}">
        <p14:creationId xmlns:p14="http://schemas.microsoft.com/office/powerpoint/2010/main" val="646880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1AB77-0C01-4E0F-9B56-F45DC3EBA4AF}"/>
              </a:ext>
            </a:extLst>
          </p:cNvPr>
          <p:cNvPicPr>
            <a:picLocks noChangeAspect="1"/>
          </p:cNvPicPr>
          <p:nvPr/>
        </p:nvPicPr>
        <p:blipFill>
          <a:blip r:embed="rId2"/>
          <a:stretch>
            <a:fillRect/>
          </a:stretch>
        </p:blipFill>
        <p:spPr>
          <a:xfrm>
            <a:off x="2374418" y="218818"/>
            <a:ext cx="6088967" cy="4030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7389DCE7-C7F7-44C1-832F-BE910C091396}"/>
              </a:ext>
            </a:extLst>
          </p:cNvPr>
          <p:cNvPicPr>
            <a:picLocks noChangeAspect="1"/>
          </p:cNvPicPr>
          <p:nvPr/>
        </p:nvPicPr>
        <p:blipFill>
          <a:blip r:embed="rId3"/>
          <a:stretch>
            <a:fillRect/>
          </a:stretch>
        </p:blipFill>
        <p:spPr>
          <a:xfrm>
            <a:off x="8305844" y="4522735"/>
            <a:ext cx="3197575" cy="2116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446B2F55-36C2-48EE-9007-D5F5A11CECA3}"/>
              </a:ext>
            </a:extLst>
          </p:cNvPr>
          <p:cNvPicPr>
            <a:picLocks noChangeAspect="1"/>
          </p:cNvPicPr>
          <p:nvPr/>
        </p:nvPicPr>
        <p:blipFill>
          <a:blip r:embed="rId4"/>
          <a:stretch>
            <a:fillRect/>
          </a:stretch>
        </p:blipFill>
        <p:spPr>
          <a:xfrm>
            <a:off x="581255" y="4522736"/>
            <a:ext cx="3275521" cy="2168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DCC6A8D-E3F9-450E-88A6-A518B98CF087}"/>
              </a:ext>
            </a:extLst>
          </p:cNvPr>
          <p:cNvPicPr>
            <a:picLocks noChangeAspect="1"/>
          </p:cNvPicPr>
          <p:nvPr/>
        </p:nvPicPr>
        <p:blipFill>
          <a:blip r:embed="rId5"/>
          <a:stretch>
            <a:fillRect/>
          </a:stretch>
        </p:blipFill>
        <p:spPr>
          <a:xfrm>
            <a:off x="4343961" y="4522736"/>
            <a:ext cx="3275521" cy="2168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86DA8D24-4F0E-4DBA-A736-2C8EB46AB44F}"/>
              </a:ext>
            </a:extLst>
          </p:cNvPr>
          <p:cNvSpPr txBox="1"/>
          <p:nvPr/>
        </p:nvSpPr>
        <p:spPr>
          <a:xfrm>
            <a:off x="8990090" y="1873600"/>
            <a:ext cx="2969537"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dirty="0"/>
              <a:t>SCATTER PLOT OF </a:t>
            </a:r>
            <a:br>
              <a:rPr lang="en-IN" dirty="0"/>
            </a:br>
            <a:r>
              <a:rPr lang="en-IN" dirty="0"/>
              <a:t>GR VS TNPH VS DTCO</a:t>
            </a:r>
            <a:br>
              <a:rPr lang="en-IN" dirty="0"/>
            </a:br>
            <a:r>
              <a:rPr lang="en-IN" dirty="0"/>
              <a:t> FOR VOLVE F_11 WELL</a:t>
            </a:r>
          </a:p>
        </p:txBody>
      </p:sp>
      <p:sp>
        <p:nvSpPr>
          <p:cNvPr id="2" name="Slide Number Placeholder 1">
            <a:extLst>
              <a:ext uri="{FF2B5EF4-FFF2-40B4-BE49-F238E27FC236}">
                <a16:creationId xmlns:a16="http://schemas.microsoft.com/office/drawing/2014/main" id="{7C0B3F3D-BDDF-4FA1-A041-E023CB733AA7}"/>
              </a:ext>
            </a:extLst>
          </p:cNvPr>
          <p:cNvSpPr>
            <a:spLocks noGrp="1"/>
          </p:cNvSpPr>
          <p:nvPr>
            <p:ph type="sldNum" sz="quarter" idx="12"/>
          </p:nvPr>
        </p:nvSpPr>
        <p:spPr/>
        <p:txBody>
          <a:bodyPr/>
          <a:lstStyle/>
          <a:p>
            <a:fld id="{C99F0135-F789-427A-93E0-6D6630919395}" type="slidenum">
              <a:rPr lang="en-IN" smtClean="0"/>
              <a:t>29</a:t>
            </a:fld>
            <a:endParaRPr lang="en-IN"/>
          </a:p>
        </p:txBody>
      </p:sp>
    </p:spTree>
    <p:extLst>
      <p:ext uri="{BB962C8B-B14F-4D97-AF65-F5344CB8AC3E}">
        <p14:creationId xmlns:p14="http://schemas.microsoft.com/office/powerpoint/2010/main" val="410956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08BED-5D0C-46EE-9FE1-BDE9D5979E0B}"/>
              </a:ext>
            </a:extLst>
          </p:cNvPr>
          <p:cNvSpPr>
            <a:spLocks noGrp="1"/>
          </p:cNvSpPr>
          <p:nvPr>
            <p:ph type="title"/>
          </p:nvPr>
        </p:nvSpPr>
        <p:spPr>
          <a:xfrm>
            <a:off x="1186248" y="168502"/>
            <a:ext cx="2886075" cy="2486024"/>
          </a:xfrm>
          <a:noFill/>
        </p:spPr>
        <p:txBody>
          <a:bodyPr vert="horz" lIns="91440" tIns="45720" rIns="91440" bIns="45720" rtlCol="0" anchor="ctr">
            <a:normAutofit/>
          </a:bodyPr>
          <a:lstStyle/>
          <a:p>
            <a:pPr algn="ctr"/>
            <a:r>
              <a:rPr lang="en-US" sz="3600" dirty="0">
                <a:solidFill>
                  <a:schemeClr val="bg1"/>
                </a:solidFill>
              </a:rPr>
              <a:t>OVERVIEW</a:t>
            </a:r>
          </a:p>
        </p:txBody>
      </p:sp>
      <p:pic>
        <p:nvPicPr>
          <p:cNvPr id="5" name="Picture 4">
            <a:extLst>
              <a:ext uri="{FF2B5EF4-FFF2-40B4-BE49-F238E27FC236}">
                <a16:creationId xmlns:a16="http://schemas.microsoft.com/office/drawing/2014/main" id="{D4AE412D-E494-44A6-8F7F-5067213E2B52}"/>
              </a:ext>
            </a:extLst>
          </p:cNvPr>
          <p:cNvPicPr>
            <a:picLocks noChangeAspect="1"/>
          </p:cNvPicPr>
          <p:nvPr/>
        </p:nvPicPr>
        <p:blipFill>
          <a:blip r:embed="rId2"/>
          <a:stretch>
            <a:fillRect/>
          </a:stretch>
        </p:blipFill>
        <p:spPr>
          <a:xfrm>
            <a:off x="8644439" y="190501"/>
            <a:ext cx="3228975" cy="1831307"/>
          </a:xfrm>
          <a:prstGeom prst="rect">
            <a:avLst/>
          </a:prstGeom>
        </p:spPr>
      </p:pic>
      <p:sp>
        <p:nvSpPr>
          <p:cNvPr id="4" name="Flowchart: Connector 3">
            <a:extLst>
              <a:ext uri="{FF2B5EF4-FFF2-40B4-BE49-F238E27FC236}">
                <a16:creationId xmlns:a16="http://schemas.microsoft.com/office/drawing/2014/main" id="{9DD75052-D8B9-46D7-AE72-01930DF6F2EA}"/>
              </a:ext>
            </a:extLst>
          </p:cNvPr>
          <p:cNvSpPr/>
          <p:nvPr/>
        </p:nvSpPr>
        <p:spPr>
          <a:xfrm>
            <a:off x="4649864" y="375402"/>
            <a:ext cx="751974" cy="622570"/>
          </a:xfrm>
          <a:prstGeom prst="flowChartConnector">
            <a:avLst/>
          </a:prstGeom>
          <a:gradFill>
            <a:gsLst>
              <a:gs pos="0">
                <a:schemeClr val="accent1">
                  <a:lumMod val="5000"/>
                  <a:lumOff val="95000"/>
                </a:schemeClr>
              </a:gs>
              <a:gs pos="74000">
                <a:schemeClr val="accent1">
                  <a:lumMod val="45000"/>
                  <a:lumOff val="55000"/>
                </a:schemeClr>
              </a:gs>
              <a:gs pos="55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a:t>
            </a:r>
          </a:p>
        </p:txBody>
      </p:sp>
      <p:sp>
        <p:nvSpPr>
          <p:cNvPr id="6" name="TextBox 5">
            <a:extLst>
              <a:ext uri="{FF2B5EF4-FFF2-40B4-BE49-F238E27FC236}">
                <a16:creationId xmlns:a16="http://schemas.microsoft.com/office/drawing/2014/main" id="{4183E87B-9D74-4E23-B230-A7C4D8E30D87}"/>
              </a:ext>
            </a:extLst>
          </p:cNvPr>
          <p:cNvSpPr txBox="1"/>
          <p:nvPr/>
        </p:nvSpPr>
        <p:spPr>
          <a:xfrm>
            <a:off x="5466433" y="513546"/>
            <a:ext cx="2286000" cy="369332"/>
          </a:xfrm>
          <a:prstGeom prst="rect">
            <a:avLst/>
          </a:prstGeom>
          <a:noFill/>
        </p:spPr>
        <p:txBody>
          <a:bodyPr wrap="square" rtlCol="0">
            <a:spAutoFit/>
          </a:bodyPr>
          <a:lstStyle/>
          <a:p>
            <a:r>
              <a:rPr lang="en-IN" dirty="0"/>
              <a:t>PREFACE</a:t>
            </a:r>
          </a:p>
        </p:txBody>
      </p:sp>
      <p:sp>
        <p:nvSpPr>
          <p:cNvPr id="11" name="TextBox 10">
            <a:extLst>
              <a:ext uri="{FF2B5EF4-FFF2-40B4-BE49-F238E27FC236}">
                <a16:creationId xmlns:a16="http://schemas.microsoft.com/office/drawing/2014/main" id="{D6D01A9A-A63E-44B2-B514-968439B67A53}"/>
              </a:ext>
            </a:extLst>
          </p:cNvPr>
          <p:cNvSpPr txBox="1"/>
          <p:nvPr/>
        </p:nvSpPr>
        <p:spPr>
          <a:xfrm>
            <a:off x="5466433" y="1274188"/>
            <a:ext cx="2455262" cy="369332"/>
          </a:xfrm>
          <a:prstGeom prst="rect">
            <a:avLst/>
          </a:prstGeom>
          <a:noFill/>
        </p:spPr>
        <p:txBody>
          <a:bodyPr wrap="square" rtlCol="0">
            <a:spAutoFit/>
          </a:bodyPr>
          <a:lstStyle/>
          <a:p>
            <a:r>
              <a:rPr lang="en-IN" dirty="0"/>
              <a:t>REGRESSION EQUATION</a:t>
            </a:r>
          </a:p>
        </p:txBody>
      </p:sp>
      <p:sp>
        <p:nvSpPr>
          <p:cNvPr id="13" name="Flowchart: Connector 12">
            <a:extLst>
              <a:ext uri="{FF2B5EF4-FFF2-40B4-BE49-F238E27FC236}">
                <a16:creationId xmlns:a16="http://schemas.microsoft.com/office/drawing/2014/main" id="{8330058D-88BA-4899-96B3-C0200609E933}"/>
              </a:ext>
            </a:extLst>
          </p:cNvPr>
          <p:cNvSpPr/>
          <p:nvPr/>
        </p:nvSpPr>
        <p:spPr>
          <a:xfrm>
            <a:off x="4649864" y="1139673"/>
            <a:ext cx="751974" cy="622570"/>
          </a:xfrm>
          <a:prstGeom prst="flowChartConnector">
            <a:avLst/>
          </a:prstGeom>
          <a:gradFill>
            <a:gsLst>
              <a:gs pos="0">
                <a:schemeClr val="accent1">
                  <a:lumMod val="5000"/>
                  <a:lumOff val="95000"/>
                </a:schemeClr>
              </a:gs>
              <a:gs pos="74000">
                <a:schemeClr val="accent1">
                  <a:lumMod val="45000"/>
                  <a:lumOff val="55000"/>
                </a:schemeClr>
              </a:gs>
              <a:gs pos="55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2</a:t>
            </a:r>
          </a:p>
        </p:txBody>
      </p:sp>
      <p:sp>
        <p:nvSpPr>
          <p:cNvPr id="14" name="Flowchart: Connector 13">
            <a:extLst>
              <a:ext uri="{FF2B5EF4-FFF2-40B4-BE49-F238E27FC236}">
                <a16:creationId xmlns:a16="http://schemas.microsoft.com/office/drawing/2014/main" id="{529FC598-CE30-408B-9BC7-1B4AE75BC587}"/>
              </a:ext>
            </a:extLst>
          </p:cNvPr>
          <p:cNvSpPr/>
          <p:nvPr/>
        </p:nvSpPr>
        <p:spPr>
          <a:xfrm>
            <a:off x="4649864" y="1961344"/>
            <a:ext cx="751974" cy="622570"/>
          </a:xfrm>
          <a:prstGeom prst="flowChartConnector">
            <a:avLst/>
          </a:prstGeom>
          <a:gradFill>
            <a:gsLst>
              <a:gs pos="0">
                <a:schemeClr val="accent1">
                  <a:lumMod val="5000"/>
                  <a:lumOff val="95000"/>
                </a:schemeClr>
              </a:gs>
              <a:gs pos="74000">
                <a:schemeClr val="accent1">
                  <a:lumMod val="45000"/>
                  <a:lumOff val="55000"/>
                </a:schemeClr>
              </a:gs>
              <a:gs pos="55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3</a:t>
            </a:r>
          </a:p>
        </p:txBody>
      </p:sp>
      <p:sp>
        <p:nvSpPr>
          <p:cNvPr id="19" name="TextBox 18">
            <a:extLst>
              <a:ext uri="{FF2B5EF4-FFF2-40B4-BE49-F238E27FC236}">
                <a16:creationId xmlns:a16="http://schemas.microsoft.com/office/drawing/2014/main" id="{B4EB403C-5623-41EA-8FB2-ABC4268AE561}"/>
              </a:ext>
            </a:extLst>
          </p:cNvPr>
          <p:cNvSpPr txBox="1"/>
          <p:nvPr/>
        </p:nvSpPr>
        <p:spPr>
          <a:xfrm>
            <a:off x="5471998" y="2063320"/>
            <a:ext cx="2636331" cy="369332"/>
          </a:xfrm>
          <a:prstGeom prst="rect">
            <a:avLst/>
          </a:prstGeom>
          <a:noFill/>
        </p:spPr>
        <p:txBody>
          <a:bodyPr wrap="square" rtlCol="0">
            <a:spAutoFit/>
          </a:bodyPr>
          <a:lstStyle/>
          <a:p>
            <a:r>
              <a:rPr lang="en-IN" dirty="0"/>
              <a:t>STANDARD PROCEDURE </a:t>
            </a:r>
          </a:p>
        </p:txBody>
      </p:sp>
      <p:sp>
        <p:nvSpPr>
          <p:cNvPr id="20" name="Flowchart: Connector 19">
            <a:extLst>
              <a:ext uri="{FF2B5EF4-FFF2-40B4-BE49-F238E27FC236}">
                <a16:creationId xmlns:a16="http://schemas.microsoft.com/office/drawing/2014/main" id="{13B3B962-1A96-4049-B327-E083213EA04C}"/>
              </a:ext>
            </a:extLst>
          </p:cNvPr>
          <p:cNvSpPr/>
          <p:nvPr/>
        </p:nvSpPr>
        <p:spPr>
          <a:xfrm>
            <a:off x="4649864" y="2783015"/>
            <a:ext cx="751974" cy="622570"/>
          </a:xfrm>
          <a:prstGeom prst="flowChartConnector">
            <a:avLst/>
          </a:prstGeom>
          <a:gradFill>
            <a:gsLst>
              <a:gs pos="0">
                <a:schemeClr val="accent1">
                  <a:lumMod val="5000"/>
                  <a:lumOff val="95000"/>
                </a:schemeClr>
              </a:gs>
              <a:gs pos="74000">
                <a:schemeClr val="accent1">
                  <a:lumMod val="45000"/>
                  <a:lumOff val="55000"/>
                </a:schemeClr>
              </a:gs>
              <a:gs pos="55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4</a:t>
            </a:r>
          </a:p>
        </p:txBody>
      </p:sp>
      <p:sp>
        <p:nvSpPr>
          <p:cNvPr id="21" name="TextBox 20">
            <a:extLst>
              <a:ext uri="{FF2B5EF4-FFF2-40B4-BE49-F238E27FC236}">
                <a16:creationId xmlns:a16="http://schemas.microsoft.com/office/drawing/2014/main" id="{CEBED02E-858F-4252-A783-09B945CA263A}"/>
              </a:ext>
            </a:extLst>
          </p:cNvPr>
          <p:cNvSpPr txBox="1"/>
          <p:nvPr/>
        </p:nvSpPr>
        <p:spPr>
          <a:xfrm>
            <a:off x="5508576" y="2909634"/>
            <a:ext cx="2844561" cy="369332"/>
          </a:xfrm>
          <a:prstGeom prst="rect">
            <a:avLst/>
          </a:prstGeom>
          <a:noFill/>
        </p:spPr>
        <p:txBody>
          <a:bodyPr wrap="square" rtlCol="0">
            <a:spAutoFit/>
          </a:bodyPr>
          <a:lstStyle/>
          <a:p>
            <a:r>
              <a:rPr lang="en-IN" dirty="0"/>
              <a:t>PROPOSED METHODOLOGY </a:t>
            </a:r>
          </a:p>
        </p:txBody>
      </p:sp>
      <p:sp>
        <p:nvSpPr>
          <p:cNvPr id="29" name="Flowchart: Connector 28">
            <a:extLst>
              <a:ext uri="{FF2B5EF4-FFF2-40B4-BE49-F238E27FC236}">
                <a16:creationId xmlns:a16="http://schemas.microsoft.com/office/drawing/2014/main" id="{9360DC5A-1DB3-4CCB-8501-5FBC37E4E09F}"/>
              </a:ext>
            </a:extLst>
          </p:cNvPr>
          <p:cNvSpPr/>
          <p:nvPr/>
        </p:nvSpPr>
        <p:spPr>
          <a:xfrm>
            <a:off x="4669728" y="3575990"/>
            <a:ext cx="751974" cy="622570"/>
          </a:xfrm>
          <a:prstGeom prst="flowChartConnector">
            <a:avLst/>
          </a:prstGeom>
          <a:gradFill>
            <a:gsLst>
              <a:gs pos="0">
                <a:schemeClr val="accent1">
                  <a:lumMod val="5000"/>
                  <a:lumOff val="95000"/>
                </a:schemeClr>
              </a:gs>
              <a:gs pos="74000">
                <a:schemeClr val="accent1">
                  <a:lumMod val="45000"/>
                  <a:lumOff val="55000"/>
                </a:schemeClr>
              </a:gs>
              <a:gs pos="55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5</a:t>
            </a:r>
          </a:p>
        </p:txBody>
      </p:sp>
      <p:sp>
        <p:nvSpPr>
          <p:cNvPr id="30" name="TextBox 29">
            <a:extLst>
              <a:ext uri="{FF2B5EF4-FFF2-40B4-BE49-F238E27FC236}">
                <a16:creationId xmlns:a16="http://schemas.microsoft.com/office/drawing/2014/main" id="{61C27819-2F6F-45DA-92BE-591B3CD0F378}"/>
              </a:ext>
            </a:extLst>
          </p:cNvPr>
          <p:cNvSpPr txBox="1"/>
          <p:nvPr/>
        </p:nvSpPr>
        <p:spPr>
          <a:xfrm>
            <a:off x="5508576" y="3713088"/>
            <a:ext cx="2523447" cy="369332"/>
          </a:xfrm>
          <a:prstGeom prst="rect">
            <a:avLst/>
          </a:prstGeom>
          <a:noFill/>
        </p:spPr>
        <p:txBody>
          <a:bodyPr wrap="square" rtlCol="0">
            <a:spAutoFit/>
          </a:bodyPr>
          <a:lstStyle/>
          <a:p>
            <a:r>
              <a:rPr lang="en-IN" dirty="0"/>
              <a:t>CASE STUDIES </a:t>
            </a:r>
          </a:p>
        </p:txBody>
      </p:sp>
      <p:sp>
        <p:nvSpPr>
          <p:cNvPr id="34" name="Flowchart: Connector 33">
            <a:extLst>
              <a:ext uri="{FF2B5EF4-FFF2-40B4-BE49-F238E27FC236}">
                <a16:creationId xmlns:a16="http://schemas.microsoft.com/office/drawing/2014/main" id="{6B67ECB0-0C70-43AB-A9A4-709AE4D8F8B7}"/>
              </a:ext>
            </a:extLst>
          </p:cNvPr>
          <p:cNvSpPr/>
          <p:nvPr/>
        </p:nvSpPr>
        <p:spPr>
          <a:xfrm>
            <a:off x="4669728" y="4389924"/>
            <a:ext cx="751974" cy="622570"/>
          </a:xfrm>
          <a:prstGeom prst="flowChartConnector">
            <a:avLst/>
          </a:prstGeom>
          <a:gradFill>
            <a:gsLst>
              <a:gs pos="0">
                <a:schemeClr val="accent1">
                  <a:lumMod val="5000"/>
                  <a:lumOff val="95000"/>
                </a:schemeClr>
              </a:gs>
              <a:gs pos="74000">
                <a:schemeClr val="accent1">
                  <a:lumMod val="45000"/>
                  <a:lumOff val="55000"/>
                </a:schemeClr>
              </a:gs>
              <a:gs pos="55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6</a:t>
            </a:r>
          </a:p>
        </p:txBody>
      </p:sp>
      <p:sp>
        <p:nvSpPr>
          <p:cNvPr id="35" name="TextBox 34">
            <a:extLst>
              <a:ext uri="{FF2B5EF4-FFF2-40B4-BE49-F238E27FC236}">
                <a16:creationId xmlns:a16="http://schemas.microsoft.com/office/drawing/2014/main" id="{ED3955FB-483E-4225-BE08-527AEF1A2F3E}"/>
              </a:ext>
            </a:extLst>
          </p:cNvPr>
          <p:cNvSpPr txBox="1"/>
          <p:nvPr/>
        </p:nvSpPr>
        <p:spPr>
          <a:xfrm>
            <a:off x="5465896" y="4516543"/>
            <a:ext cx="3662584" cy="369332"/>
          </a:xfrm>
          <a:prstGeom prst="rect">
            <a:avLst/>
          </a:prstGeom>
          <a:noFill/>
        </p:spPr>
        <p:txBody>
          <a:bodyPr wrap="square" rtlCol="0">
            <a:spAutoFit/>
          </a:bodyPr>
          <a:lstStyle/>
          <a:p>
            <a:r>
              <a:rPr lang="en-IN" dirty="0"/>
              <a:t>CONTRIBUTION TO SCHLUMBERGER</a:t>
            </a:r>
          </a:p>
        </p:txBody>
      </p:sp>
      <p:sp>
        <p:nvSpPr>
          <p:cNvPr id="3" name="Slide Number Placeholder 2">
            <a:extLst>
              <a:ext uri="{FF2B5EF4-FFF2-40B4-BE49-F238E27FC236}">
                <a16:creationId xmlns:a16="http://schemas.microsoft.com/office/drawing/2014/main" id="{2830FBDC-C390-44C8-B8CA-E26CAEFAD09E}"/>
              </a:ext>
            </a:extLst>
          </p:cNvPr>
          <p:cNvSpPr>
            <a:spLocks noGrp="1"/>
          </p:cNvSpPr>
          <p:nvPr>
            <p:ph type="sldNum" sz="quarter" idx="12"/>
          </p:nvPr>
        </p:nvSpPr>
        <p:spPr/>
        <p:txBody>
          <a:bodyPr/>
          <a:lstStyle/>
          <a:p>
            <a:fld id="{C99F0135-F789-427A-93E0-6D6630919395}" type="slidenum">
              <a:rPr lang="en-IN" smtClean="0"/>
              <a:t>3</a:t>
            </a:fld>
            <a:endParaRPr lang="en-IN"/>
          </a:p>
        </p:txBody>
      </p:sp>
    </p:spTree>
    <p:extLst>
      <p:ext uri="{BB962C8B-B14F-4D97-AF65-F5344CB8AC3E}">
        <p14:creationId xmlns:p14="http://schemas.microsoft.com/office/powerpoint/2010/main" val="4001130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76B3C-8303-487D-AA27-7D2FB04E863F}"/>
              </a:ext>
            </a:extLst>
          </p:cNvPr>
          <p:cNvPicPr>
            <a:picLocks noChangeAspect="1"/>
          </p:cNvPicPr>
          <p:nvPr/>
        </p:nvPicPr>
        <p:blipFill rotWithShape="1">
          <a:blip r:embed="rId2"/>
          <a:srcRect l="7788" t="5648"/>
          <a:stretch/>
        </p:blipFill>
        <p:spPr>
          <a:xfrm>
            <a:off x="1268647" y="206109"/>
            <a:ext cx="2576068" cy="1427732"/>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4123057-7FF0-4EDB-99A7-3445DBCB0C4D}"/>
              </a:ext>
            </a:extLst>
          </p:cNvPr>
          <p:cNvPicPr>
            <a:picLocks noChangeAspect="1"/>
          </p:cNvPicPr>
          <p:nvPr/>
        </p:nvPicPr>
        <p:blipFill rotWithShape="1">
          <a:blip r:embed="rId3"/>
          <a:srcRect l="10211" t="5399"/>
          <a:stretch/>
        </p:blipFill>
        <p:spPr>
          <a:xfrm>
            <a:off x="3885097" y="206109"/>
            <a:ext cx="2576068" cy="1427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307F92F-CF22-451F-BAE2-47A1028FADAA}"/>
              </a:ext>
            </a:extLst>
          </p:cNvPr>
          <p:cNvPicPr>
            <a:picLocks noChangeAspect="1"/>
          </p:cNvPicPr>
          <p:nvPr/>
        </p:nvPicPr>
        <p:blipFill rotWithShape="1">
          <a:blip r:embed="rId4"/>
          <a:srcRect l="9089" t="6265"/>
          <a:stretch/>
        </p:blipFill>
        <p:spPr>
          <a:xfrm>
            <a:off x="6461166" y="206109"/>
            <a:ext cx="2444436" cy="1427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36C86E2-524A-4AC3-919D-829D71C4AD75}"/>
              </a:ext>
            </a:extLst>
          </p:cNvPr>
          <p:cNvPicPr>
            <a:picLocks noChangeAspect="1"/>
          </p:cNvPicPr>
          <p:nvPr/>
        </p:nvPicPr>
        <p:blipFill rotWithShape="1">
          <a:blip r:embed="rId5"/>
          <a:srcRect l="10518" t="6265"/>
          <a:stretch/>
        </p:blipFill>
        <p:spPr>
          <a:xfrm>
            <a:off x="8992270" y="206110"/>
            <a:ext cx="2444436" cy="1427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427323F-DF6E-421C-9D7F-9BF7C4780B87}"/>
              </a:ext>
            </a:extLst>
          </p:cNvPr>
          <p:cNvPicPr>
            <a:picLocks noChangeAspect="1"/>
          </p:cNvPicPr>
          <p:nvPr/>
        </p:nvPicPr>
        <p:blipFill rotWithShape="1">
          <a:blip r:embed="rId6"/>
          <a:srcRect l="9906" t="6265"/>
          <a:stretch/>
        </p:blipFill>
        <p:spPr>
          <a:xfrm>
            <a:off x="1268644" y="1711908"/>
            <a:ext cx="2576068" cy="1427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E51221EF-BDD6-42FD-80AA-156292DF1894}"/>
              </a:ext>
            </a:extLst>
          </p:cNvPr>
          <p:cNvPicPr>
            <a:picLocks noChangeAspect="1"/>
          </p:cNvPicPr>
          <p:nvPr/>
        </p:nvPicPr>
        <p:blipFill rotWithShape="1">
          <a:blip r:embed="rId7"/>
          <a:srcRect l="9906" t="5648"/>
          <a:stretch/>
        </p:blipFill>
        <p:spPr>
          <a:xfrm>
            <a:off x="1268645" y="3159281"/>
            <a:ext cx="2576068" cy="1427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BD20C59-0B99-4E42-BA65-D210E5EEFE66}"/>
              </a:ext>
            </a:extLst>
          </p:cNvPr>
          <p:cNvPicPr>
            <a:picLocks noChangeAspect="1"/>
          </p:cNvPicPr>
          <p:nvPr/>
        </p:nvPicPr>
        <p:blipFill rotWithShape="1">
          <a:blip r:embed="rId8"/>
          <a:srcRect l="10110" t="6883"/>
          <a:stretch/>
        </p:blipFill>
        <p:spPr>
          <a:xfrm>
            <a:off x="1268645" y="4635867"/>
            <a:ext cx="2576068" cy="1322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8313E8A-C440-448E-8580-C4AB3B85324B}"/>
              </a:ext>
            </a:extLst>
          </p:cNvPr>
          <p:cNvPicPr>
            <a:picLocks noChangeAspect="1"/>
          </p:cNvPicPr>
          <p:nvPr/>
        </p:nvPicPr>
        <p:blipFill rotWithShape="1">
          <a:blip r:embed="rId9"/>
          <a:srcRect l="8602" t="6739"/>
          <a:stretch/>
        </p:blipFill>
        <p:spPr>
          <a:xfrm>
            <a:off x="3885097" y="1682696"/>
            <a:ext cx="2576068" cy="1427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5AD99B5E-33B9-4439-88DA-874F2336511D}"/>
              </a:ext>
            </a:extLst>
          </p:cNvPr>
          <p:cNvPicPr>
            <a:picLocks noChangeAspect="1"/>
          </p:cNvPicPr>
          <p:nvPr/>
        </p:nvPicPr>
        <p:blipFill rotWithShape="1">
          <a:blip r:embed="rId10"/>
          <a:srcRect l="9919" t="6075"/>
          <a:stretch/>
        </p:blipFill>
        <p:spPr>
          <a:xfrm>
            <a:off x="6469132" y="1682695"/>
            <a:ext cx="2444436" cy="1427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CF80E8BE-B2F0-4701-9E8D-51B7F8E9CD1C}"/>
              </a:ext>
            </a:extLst>
          </p:cNvPr>
          <p:cNvPicPr>
            <a:picLocks noChangeAspect="1"/>
          </p:cNvPicPr>
          <p:nvPr/>
        </p:nvPicPr>
        <p:blipFill rotWithShape="1">
          <a:blip r:embed="rId11"/>
          <a:srcRect l="7626" t="5841"/>
          <a:stretch/>
        </p:blipFill>
        <p:spPr>
          <a:xfrm>
            <a:off x="8981292" y="1682695"/>
            <a:ext cx="2455414" cy="1427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DD55FF22-FDC9-4D4E-95F2-223043C26896}"/>
              </a:ext>
            </a:extLst>
          </p:cNvPr>
          <p:cNvPicPr>
            <a:picLocks noChangeAspect="1"/>
          </p:cNvPicPr>
          <p:nvPr/>
        </p:nvPicPr>
        <p:blipFill rotWithShape="1">
          <a:blip r:embed="rId12"/>
          <a:srcRect l="9261" t="6407"/>
          <a:stretch/>
        </p:blipFill>
        <p:spPr>
          <a:xfrm>
            <a:off x="3885096" y="3159279"/>
            <a:ext cx="2576072" cy="1427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1DB88254-5D32-4A9A-8F5D-252C166F8E53}"/>
              </a:ext>
            </a:extLst>
          </p:cNvPr>
          <p:cNvPicPr>
            <a:picLocks noChangeAspect="1"/>
          </p:cNvPicPr>
          <p:nvPr/>
        </p:nvPicPr>
        <p:blipFill rotWithShape="1">
          <a:blip r:embed="rId13"/>
          <a:srcRect l="8164" t="5412"/>
          <a:stretch/>
        </p:blipFill>
        <p:spPr>
          <a:xfrm>
            <a:off x="6469132" y="3159279"/>
            <a:ext cx="2444436" cy="1427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8885520C-6014-46DE-B0B8-7D7DF7C54EA2}"/>
              </a:ext>
            </a:extLst>
          </p:cNvPr>
          <p:cNvPicPr>
            <a:picLocks noChangeAspect="1"/>
          </p:cNvPicPr>
          <p:nvPr/>
        </p:nvPicPr>
        <p:blipFill rotWithShape="1">
          <a:blip r:embed="rId14"/>
          <a:srcRect l="8822" t="5412"/>
          <a:stretch/>
        </p:blipFill>
        <p:spPr>
          <a:xfrm>
            <a:off x="8981292" y="3159278"/>
            <a:ext cx="2444437" cy="1427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674C81B2-D3D0-43EA-A810-4A234FAB5733}"/>
              </a:ext>
            </a:extLst>
          </p:cNvPr>
          <p:cNvPicPr>
            <a:picLocks noChangeAspect="1"/>
          </p:cNvPicPr>
          <p:nvPr/>
        </p:nvPicPr>
        <p:blipFill rotWithShape="1">
          <a:blip r:embed="rId15"/>
          <a:srcRect l="10358" t="7070"/>
          <a:stretch/>
        </p:blipFill>
        <p:spPr>
          <a:xfrm>
            <a:off x="3885097" y="4635863"/>
            <a:ext cx="2541578" cy="1322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5636E3DB-A34A-4BB4-9157-B976841CB685}"/>
              </a:ext>
            </a:extLst>
          </p:cNvPr>
          <p:cNvPicPr>
            <a:picLocks noChangeAspect="1"/>
          </p:cNvPicPr>
          <p:nvPr/>
        </p:nvPicPr>
        <p:blipFill rotWithShape="1">
          <a:blip r:embed="rId16"/>
          <a:srcRect l="9700" t="4749"/>
          <a:stretch/>
        </p:blipFill>
        <p:spPr>
          <a:xfrm>
            <a:off x="6469133" y="4661728"/>
            <a:ext cx="2455414" cy="1296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6785AC41-37EA-4177-B36C-BB0999EA8722}"/>
              </a:ext>
            </a:extLst>
          </p:cNvPr>
          <p:cNvPicPr>
            <a:picLocks noChangeAspect="1"/>
          </p:cNvPicPr>
          <p:nvPr/>
        </p:nvPicPr>
        <p:blipFill rotWithShape="1">
          <a:blip r:embed="rId17"/>
          <a:srcRect l="8602" t="7732"/>
          <a:stretch/>
        </p:blipFill>
        <p:spPr>
          <a:xfrm>
            <a:off x="8967005" y="4635861"/>
            <a:ext cx="2458724" cy="1322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8BFE4687-7C56-429E-87FE-AB0C2BD8294C}"/>
              </a:ext>
            </a:extLst>
          </p:cNvPr>
          <p:cNvSpPr txBox="1"/>
          <p:nvPr/>
        </p:nvSpPr>
        <p:spPr>
          <a:xfrm>
            <a:off x="236399" y="4467776"/>
            <a:ext cx="1159489" cy="307777"/>
          </a:xfrm>
          <a:prstGeom prst="rect">
            <a:avLst/>
          </a:prstGeom>
          <a:noFill/>
        </p:spPr>
        <p:txBody>
          <a:bodyPr wrap="square" rtlCol="0">
            <a:spAutoFit/>
          </a:bodyPr>
          <a:lstStyle/>
          <a:p>
            <a:pPr algn="ctr"/>
            <a:r>
              <a:rPr lang="en-IN" sz="1400" u="sng" dirty="0"/>
              <a:t>36</a:t>
            </a:r>
          </a:p>
        </p:txBody>
      </p:sp>
      <p:sp>
        <p:nvSpPr>
          <p:cNvPr id="24" name="Rectangle 23">
            <a:extLst>
              <a:ext uri="{FF2B5EF4-FFF2-40B4-BE49-F238E27FC236}">
                <a16:creationId xmlns:a16="http://schemas.microsoft.com/office/drawing/2014/main" id="{A2D178B9-DCA3-4B1E-919E-1F375983D6D2}"/>
              </a:ext>
            </a:extLst>
          </p:cNvPr>
          <p:cNvSpPr/>
          <p:nvPr/>
        </p:nvSpPr>
        <p:spPr>
          <a:xfrm>
            <a:off x="25720" y="2149814"/>
            <a:ext cx="525293" cy="20038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GR</a:t>
            </a:r>
          </a:p>
        </p:txBody>
      </p:sp>
      <p:sp>
        <p:nvSpPr>
          <p:cNvPr id="25" name="Rectangle 24">
            <a:extLst>
              <a:ext uri="{FF2B5EF4-FFF2-40B4-BE49-F238E27FC236}">
                <a16:creationId xmlns:a16="http://schemas.microsoft.com/office/drawing/2014/main" id="{9179F260-B400-4C4A-AE05-484AFD1F05FA}"/>
              </a:ext>
            </a:extLst>
          </p:cNvPr>
          <p:cNvSpPr/>
          <p:nvPr/>
        </p:nvSpPr>
        <p:spPr>
          <a:xfrm>
            <a:off x="4431090" y="6496248"/>
            <a:ext cx="3250909" cy="31128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TNPH</a:t>
            </a:r>
          </a:p>
        </p:txBody>
      </p:sp>
      <p:sp>
        <p:nvSpPr>
          <p:cNvPr id="26" name="TextBox 25">
            <a:extLst>
              <a:ext uri="{FF2B5EF4-FFF2-40B4-BE49-F238E27FC236}">
                <a16:creationId xmlns:a16="http://schemas.microsoft.com/office/drawing/2014/main" id="{BEAF2265-B626-462E-8C0B-2176266D23FA}"/>
              </a:ext>
            </a:extLst>
          </p:cNvPr>
          <p:cNvSpPr txBox="1"/>
          <p:nvPr/>
        </p:nvSpPr>
        <p:spPr>
          <a:xfrm>
            <a:off x="3264968" y="6015178"/>
            <a:ext cx="1159489" cy="307777"/>
          </a:xfrm>
          <a:prstGeom prst="rect">
            <a:avLst/>
          </a:prstGeom>
          <a:noFill/>
        </p:spPr>
        <p:txBody>
          <a:bodyPr wrap="square" rtlCol="0">
            <a:spAutoFit/>
          </a:bodyPr>
          <a:lstStyle/>
          <a:p>
            <a:pPr algn="ctr"/>
            <a:r>
              <a:rPr lang="en-IN" sz="1400" u="sng" dirty="0"/>
              <a:t>0.95</a:t>
            </a:r>
          </a:p>
        </p:txBody>
      </p:sp>
      <p:sp>
        <p:nvSpPr>
          <p:cNvPr id="27" name="TextBox 26">
            <a:extLst>
              <a:ext uri="{FF2B5EF4-FFF2-40B4-BE49-F238E27FC236}">
                <a16:creationId xmlns:a16="http://schemas.microsoft.com/office/drawing/2014/main" id="{D697ED25-CA1E-421F-BEBF-49118494381A}"/>
              </a:ext>
            </a:extLst>
          </p:cNvPr>
          <p:cNvSpPr txBox="1"/>
          <p:nvPr/>
        </p:nvSpPr>
        <p:spPr>
          <a:xfrm>
            <a:off x="5881420" y="5984423"/>
            <a:ext cx="1159489" cy="307777"/>
          </a:xfrm>
          <a:prstGeom prst="rect">
            <a:avLst/>
          </a:prstGeom>
          <a:noFill/>
        </p:spPr>
        <p:txBody>
          <a:bodyPr wrap="square" rtlCol="0">
            <a:spAutoFit/>
          </a:bodyPr>
          <a:lstStyle/>
          <a:p>
            <a:pPr algn="ctr"/>
            <a:r>
              <a:rPr lang="en-IN" sz="1400" u="sng" dirty="0"/>
              <a:t>0.130</a:t>
            </a:r>
          </a:p>
        </p:txBody>
      </p:sp>
      <p:sp>
        <p:nvSpPr>
          <p:cNvPr id="28" name="TextBox 27">
            <a:extLst>
              <a:ext uri="{FF2B5EF4-FFF2-40B4-BE49-F238E27FC236}">
                <a16:creationId xmlns:a16="http://schemas.microsoft.com/office/drawing/2014/main" id="{65E145D2-2887-4BEF-B429-61215811CEF3}"/>
              </a:ext>
            </a:extLst>
          </p:cNvPr>
          <p:cNvSpPr txBox="1"/>
          <p:nvPr/>
        </p:nvSpPr>
        <p:spPr>
          <a:xfrm>
            <a:off x="8401547" y="5974672"/>
            <a:ext cx="1159489" cy="307777"/>
          </a:xfrm>
          <a:prstGeom prst="rect">
            <a:avLst/>
          </a:prstGeom>
          <a:noFill/>
        </p:spPr>
        <p:txBody>
          <a:bodyPr wrap="square" rtlCol="0">
            <a:spAutoFit/>
          </a:bodyPr>
          <a:lstStyle/>
          <a:p>
            <a:pPr algn="ctr"/>
            <a:r>
              <a:rPr lang="en-IN" sz="1400" u="sng" dirty="0"/>
              <a:t>0.21</a:t>
            </a:r>
          </a:p>
        </p:txBody>
      </p:sp>
      <p:sp>
        <p:nvSpPr>
          <p:cNvPr id="29" name="TextBox 28">
            <a:extLst>
              <a:ext uri="{FF2B5EF4-FFF2-40B4-BE49-F238E27FC236}">
                <a16:creationId xmlns:a16="http://schemas.microsoft.com/office/drawing/2014/main" id="{4CFEE29D-9C4C-4057-B8CC-016A692CD396}"/>
              </a:ext>
            </a:extLst>
          </p:cNvPr>
          <p:cNvSpPr txBox="1"/>
          <p:nvPr/>
        </p:nvSpPr>
        <p:spPr>
          <a:xfrm>
            <a:off x="307955" y="80270"/>
            <a:ext cx="1159489" cy="307777"/>
          </a:xfrm>
          <a:prstGeom prst="rect">
            <a:avLst/>
          </a:prstGeom>
          <a:noFill/>
        </p:spPr>
        <p:txBody>
          <a:bodyPr wrap="square" rtlCol="0">
            <a:spAutoFit/>
          </a:bodyPr>
          <a:lstStyle/>
          <a:p>
            <a:pPr algn="ctr"/>
            <a:r>
              <a:rPr lang="en-IN" sz="1400" u="sng" dirty="0"/>
              <a:t>0</a:t>
            </a:r>
          </a:p>
        </p:txBody>
      </p:sp>
      <p:sp>
        <p:nvSpPr>
          <p:cNvPr id="30" name="TextBox 29">
            <a:extLst>
              <a:ext uri="{FF2B5EF4-FFF2-40B4-BE49-F238E27FC236}">
                <a16:creationId xmlns:a16="http://schemas.microsoft.com/office/drawing/2014/main" id="{09FF0855-CBEA-47CD-B9C0-F9F20200763C}"/>
              </a:ext>
            </a:extLst>
          </p:cNvPr>
          <p:cNvSpPr txBox="1"/>
          <p:nvPr/>
        </p:nvSpPr>
        <p:spPr>
          <a:xfrm>
            <a:off x="208556" y="1500758"/>
            <a:ext cx="1159489" cy="307777"/>
          </a:xfrm>
          <a:prstGeom prst="rect">
            <a:avLst/>
          </a:prstGeom>
          <a:noFill/>
        </p:spPr>
        <p:txBody>
          <a:bodyPr wrap="square" rtlCol="0">
            <a:spAutoFit/>
          </a:bodyPr>
          <a:lstStyle/>
          <a:p>
            <a:pPr algn="ctr"/>
            <a:r>
              <a:rPr lang="en-IN" sz="1400" u="sng" dirty="0"/>
              <a:t>8</a:t>
            </a:r>
          </a:p>
        </p:txBody>
      </p:sp>
      <p:sp>
        <p:nvSpPr>
          <p:cNvPr id="31" name="TextBox 30">
            <a:extLst>
              <a:ext uri="{FF2B5EF4-FFF2-40B4-BE49-F238E27FC236}">
                <a16:creationId xmlns:a16="http://schemas.microsoft.com/office/drawing/2014/main" id="{C16B81D0-8665-4F42-93CB-EDA69C06DE8D}"/>
              </a:ext>
            </a:extLst>
          </p:cNvPr>
          <p:cNvSpPr txBox="1"/>
          <p:nvPr/>
        </p:nvSpPr>
        <p:spPr>
          <a:xfrm>
            <a:off x="288366" y="2914423"/>
            <a:ext cx="1159489" cy="307777"/>
          </a:xfrm>
          <a:prstGeom prst="rect">
            <a:avLst/>
          </a:prstGeom>
          <a:noFill/>
        </p:spPr>
        <p:txBody>
          <a:bodyPr wrap="square" rtlCol="0">
            <a:spAutoFit/>
          </a:bodyPr>
          <a:lstStyle/>
          <a:p>
            <a:pPr algn="ctr"/>
            <a:r>
              <a:rPr lang="en-IN" sz="1400" u="sng" dirty="0"/>
              <a:t>18</a:t>
            </a:r>
          </a:p>
        </p:txBody>
      </p:sp>
      <p:sp>
        <p:nvSpPr>
          <p:cNvPr id="32" name="TextBox 31">
            <a:extLst>
              <a:ext uri="{FF2B5EF4-FFF2-40B4-BE49-F238E27FC236}">
                <a16:creationId xmlns:a16="http://schemas.microsoft.com/office/drawing/2014/main" id="{62240EF4-1D73-4387-B075-1726EC56702C}"/>
              </a:ext>
            </a:extLst>
          </p:cNvPr>
          <p:cNvSpPr txBox="1"/>
          <p:nvPr/>
        </p:nvSpPr>
        <p:spPr>
          <a:xfrm>
            <a:off x="10845984" y="6002026"/>
            <a:ext cx="1159489" cy="307777"/>
          </a:xfrm>
          <a:prstGeom prst="rect">
            <a:avLst/>
          </a:prstGeom>
          <a:noFill/>
        </p:spPr>
        <p:txBody>
          <a:bodyPr wrap="square" rtlCol="0">
            <a:spAutoFit/>
          </a:bodyPr>
          <a:lstStyle/>
          <a:p>
            <a:pPr algn="ctr"/>
            <a:r>
              <a:rPr lang="en-IN" sz="1400" u="sng" dirty="0"/>
              <a:t>0.5</a:t>
            </a:r>
          </a:p>
        </p:txBody>
      </p:sp>
      <p:sp>
        <p:nvSpPr>
          <p:cNvPr id="33" name="TextBox 32">
            <a:extLst>
              <a:ext uri="{FF2B5EF4-FFF2-40B4-BE49-F238E27FC236}">
                <a16:creationId xmlns:a16="http://schemas.microsoft.com/office/drawing/2014/main" id="{B8D8140F-8733-443F-89F9-240F8F7C36A8}"/>
              </a:ext>
            </a:extLst>
          </p:cNvPr>
          <p:cNvSpPr txBox="1"/>
          <p:nvPr/>
        </p:nvSpPr>
        <p:spPr>
          <a:xfrm>
            <a:off x="688900" y="6007501"/>
            <a:ext cx="1159489" cy="307777"/>
          </a:xfrm>
          <a:prstGeom prst="rect">
            <a:avLst/>
          </a:prstGeom>
          <a:noFill/>
        </p:spPr>
        <p:txBody>
          <a:bodyPr wrap="square" rtlCol="0">
            <a:spAutoFit/>
          </a:bodyPr>
          <a:lstStyle/>
          <a:p>
            <a:pPr algn="ctr"/>
            <a:r>
              <a:rPr lang="en-IN" sz="1400" u="sng" dirty="0"/>
              <a:t>0.05</a:t>
            </a:r>
          </a:p>
        </p:txBody>
      </p:sp>
      <p:sp>
        <p:nvSpPr>
          <p:cNvPr id="34" name="TextBox 33">
            <a:extLst>
              <a:ext uri="{FF2B5EF4-FFF2-40B4-BE49-F238E27FC236}">
                <a16:creationId xmlns:a16="http://schemas.microsoft.com/office/drawing/2014/main" id="{E7E476C3-90C3-4CBF-91BB-F57888038AA4}"/>
              </a:ext>
            </a:extLst>
          </p:cNvPr>
          <p:cNvSpPr txBox="1"/>
          <p:nvPr/>
        </p:nvSpPr>
        <p:spPr>
          <a:xfrm>
            <a:off x="234108" y="5801236"/>
            <a:ext cx="1159489" cy="307777"/>
          </a:xfrm>
          <a:prstGeom prst="rect">
            <a:avLst/>
          </a:prstGeom>
          <a:noFill/>
        </p:spPr>
        <p:txBody>
          <a:bodyPr wrap="square" rtlCol="0">
            <a:spAutoFit/>
          </a:bodyPr>
          <a:lstStyle/>
          <a:p>
            <a:pPr algn="ctr"/>
            <a:r>
              <a:rPr lang="en-IN" sz="1400" u="sng" dirty="0"/>
              <a:t>135</a:t>
            </a:r>
          </a:p>
        </p:txBody>
      </p:sp>
      <p:sp>
        <p:nvSpPr>
          <p:cNvPr id="2" name="Slide Number Placeholder 1">
            <a:extLst>
              <a:ext uri="{FF2B5EF4-FFF2-40B4-BE49-F238E27FC236}">
                <a16:creationId xmlns:a16="http://schemas.microsoft.com/office/drawing/2014/main" id="{9B7E69E8-D9F6-435B-935C-CAA586C3A5D3}"/>
              </a:ext>
            </a:extLst>
          </p:cNvPr>
          <p:cNvSpPr>
            <a:spLocks noGrp="1"/>
          </p:cNvSpPr>
          <p:nvPr>
            <p:ph type="sldNum" sz="quarter" idx="12"/>
          </p:nvPr>
        </p:nvSpPr>
        <p:spPr/>
        <p:txBody>
          <a:bodyPr/>
          <a:lstStyle/>
          <a:p>
            <a:fld id="{C99F0135-F789-427A-93E0-6D6630919395}" type="slidenum">
              <a:rPr lang="en-IN" smtClean="0"/>
              <a:t>30</a:t>
            </a:fld>
            <a:endParaRPr lang="en-IN"/>
          </a:p>
        </p:txBody>
      </p:sp>
    </p:spTree>
    <p:extLst>
      <p:ext uri="{BB962C8B-B14F-4D97-AF65-F5344CB8AC3E}">
        <p14:creationId xmlns:p14="http://schemas.microsoft.com/office/powerpoint/2010/main" val="15709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76B3C-8303-487D-AA27-7D2FB04E863F}"/>
              </a:ext>
            </a:extLst>
          </p:cNvPr>
          <p:cNvPicPr>
            <a:picLocks noChangeAspect="1"/>
          </p:cNvPicPr>
          <p:nvPr/>
        </p:nvPicPr>
        <p:blipFill rotWithShape="1">
          <a:blip r:embed="rId2"/>
          <a:srcRect l="7788" t="5648"/>
          <a:stretch/>
        </p:blipFill>
        <p:spPr>
          <a:xfrm>
            <a:off x="860079" y="497940"/>
            <a:ext cx="2576068" cy="1427732"/>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4123057-7FF0-4EDB-99A7-3445DBCB0C4D}"/>
              </a:ext>
            </a:extLst>
          </p:cNvPr>
          <p:cNvPicPr>
            <a:picLocks noChangeAspect="1"/>
          </p:cNvPicPr>
          <p:nvPr/>
        </p:nvPicPr>
        <p:blipFill rotWithShape="1">
          <a:blip r:embed="rId3"/>
          <a:srcRect l="10211" t="5399"/>
          <a:stretch/>
        </p:blipFill>
        <p:spPr>
          <a:xfrm>
            <a:off x="3476529" y="497940"/>
            <a:ext cx="2576068" cy="1427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307F92F-CF22-451F-BAE2-47A1028FADAA}"/>
              </a:ext>
            </a:extLst>
          </p:cNvPr>
          <p:cNvPicPr>
            <a:picLocks noChangeAspect="1"/>
          </p:cNvPicPr>
          <p:nvPr/>
        </p:nvPicPr>
        <p:blipFill rotWithShape="1">
          <a:blip r:embed="rId4"/>
          <a:srcRect l="9089" t="6265"/>
          <a:stretch/>
        </p:blipFill>
        <p:spPr>
          <a:xfrm>
            <a:off x="6052598" y="497940"/>
            <a:ext cx="2444436" cy="1427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36C86E2-524A-4AC3-919D-829D71C4AD75}"/>
              </a:ext>
            </a:extLst>
          </p:cNvPr>
          <p:cNvPicPr>
            <a:picLocks noChangeAspect="1"/>
          </p:cNvPicPr>
          <p:nvPr/>
        </p:nvPicPr>
        <p:blipFill rotWithShape="1">
          <a:blip r:embed="rId5"/>
          <a:srcRect l="10518" t="6265"/>
          <a:stretch/>
        </p:blipFill>
        <p:spPr>
          <a:xfrm>
            <a:off x="8583702" y="497941"/>
            <a:ext cx="2444436" cy="1427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427323F-DF6E-421C-9D7F-9BF7C4780B87}"/>
              </a:ext>
            </a:extLst>
          </p:cNvPr>
          <p:cNvPicPr>
            <a:picLocks noChangeAspect="1"/>
          </p:cNvPicPr>
          <p:nvPr/>
        </p:nvPicPr>
        <p:blipFill rotWithShape="1">
          <a:blip r:embed="rId6"/>
          <a:srcRect l="9906" t="6265"/>
          <a:stretch/>
        </p:blipFill>
        <p:spPr>
          <a:xfrm>
            <a:off x="860078" y="1974526"/>
            <a:ext cx="2576068" cy="1427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E51221EF-BDD6-42FD-80AA-156292DF1894}"/>
              </a:ext>
            </a:extLst>
          </p:cNvPr>
          <p:cNvPicPr>
            <a:picLocks noChangeAspect="1"/>
          </p:cNvPicPr>
          <p:nvPr/>
        </p:nvPicPr>
        <p:blipFill rotWithShape="1">
          <a:blip r:embed="rId7"/>
          <a:srcRect l="9906" t="5648"/>
          <a:stretch/>
        </p:blipFill>
        <p:spPr>
          <a:xfrm>
            <a:off x="860077" y="3451112"/>
            <a:ext cx="2576068" cy="1427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BD20C59-0B99-4E42-BA65-D210E5EEFE66}"/>
              </a:ext>
            </a:extLst>
          </p:cNvPr>
          <p:cNvPicPr>
            <a:picLocks noChangeAspect="1"/>
          </p:cNvPicPr>
          <p:nvPr/>
        </p:nvPicPr>
        <p:blipFill rotWithShape="1">
          <a:blip r:embed="rId8"/>
          <a:srcRect l="10110" t="6883"/>
          <a:stretch/>
        </p:blipFill>
        <p:spPr>
          <a:xfrm>
            <a:off x="860077" y="4927698"/>
            <a:ext cx="2576068" cy="1322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8313E8A-C440-448E-8580-C4AB3B85324B}"/>
              </a:ext>
            </a:extLst>
          </p:cNvPr>
          <p:cNvPicPr>
            <a:picLocks noChangeAspect="1"/>
          </p:cNvPicPr>
          <p:nvPr/>
        </p:nvPicPr>
        <p:blipFill rotWithShape="1">
          <a:blip r:embed="rId9"/>
          <a:srcRect l="8602" t="6739"/>
          <a:stretch/>
        </p:blipFill>
        <p:spPr>
          <a:xfrm>
            <a:off x="3476529" y="1974527"/>
            <a:ext cx="2576068" cy="1427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5AD99B5E-33B9-4439-88DA-874F2336511D}"/>
              </a:ext>
            </a:extLst>
          </p:cNvPr>
          <p:cNvPicPr>
            <a:picLocks noChangeAspect="1"/>
          </p:cNvPicPr>
          <p:nvPr/>
        </p:nvPicPr>
        <p:blipFill rotWithShape="1">
          <a:blip r:embed="rId10"/>
          <a:srcRect l="9919" t="6075"/>
          <a:stretch/>
        </p:blipFill>
        <p:spPr>
          <a:xfrm>
            <a:off x="6060564" y="1974526"/>
            <a:ext cx="2444436" cy="1427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hought Bubble: Cloud 13">
            <a:extLst>
              <a:ext uri="{FF2B5EF4-FFF2-40B4-BE49-F238E27FC236}">
                <a16:creationId xmlns:a16="http://schemas.microsoft.com/office/drawing/2014/main" id="{A5C68715-7C34-49CA-99D4-4B57000532C3}"/>
              </a:ext>
            </a:extLst>
          </p:cNvPr>
          <p:cNvSpPr/>
          <p:nvPr/>
        </p:nvSpPr>
        <p:spPr>
          <a:xfrm rot="323869">
            <a:off x="4438203" y="3683319"/>
            <a:ext cx="6098475" cy="2607398"/>
          </a:xfrm>
          <a:prstGeom prst="cloudCallout">
            <a:avLst/>
          </a:prstGeom>
        </p:spPr>
        <p:style>
          <a:lnRef idx="1">
            <a:schemeClr val="dk1"/>
          </a:lnRef>
          <a:fillRef idx="2">
            <a:schemeClr val="dk1"/>
          </a:fillRef>
          <a:effectRef idx="1">
            <a:schemeClr val="dk1"/>
          </a:effectRef>
          <a:fontRef idx="minor">
            <a:schemeClr val="dk1"/>
          </a:fontRef>
        </p:style>
        <p:txBody>
          <a:bodyPr rtlCol="0" anchor="ctr"/>
          <a:lstStyle/>
          <a:p>
            <a:pPr marL="342900" indent="-342900" algn="ctr">
              <a:buAutoNum type="arabicParenR"/>
            </a:pPr>
            <a:r>
              <a:rPr lang="en-IN" sz="2000" dirty="0"/>
              <a:t>Number of points </a:t>
            </a:r>
          </a:p>
          <a:p>
            <a:pPr marL="342900" indent="-342900" algn="ctr">
              <a:buAutoNum type="arabicParenR"/>
            </a:pPr>
            <a:r>
              <a:rPr lang="en-IN" sz="2000" dirty="0"/>
              <a:t>Correlation of each feature with DTCO</a:t>
            </a:r>
            <a:br>
              <a:rPr lang="en-IN" sz="2000" dirty="0"/>
            </a:br>
            <a:r>
              <a:rPr lang="en-IN" sz="2000" dirty="0"/>
              <a:t>3) Degree of Polynomial </a:t>
            </a:r>
            <a:br>
              <a:rPr lang="en-IN" dirty="0"/>
            </a:br>
            <a:endParaRPr lang="en-IN" dirty="0"/>
          </a:p>
        </p:txBody>
      </p:sp>
      <p:sp>
        <p:nvSpPr>
          <p:cNvPr id="2" name="Slide Number Placeholder 1">
            <a:extLst>
              <a:ext uri="{FF2B5EF4-FFF2-40B4-BE49-F238E27FC236}">
                <a16:creationId xmlns:a16="http://schemas.microsoft.com/office/drawing/2014/main" id="{607609F5-B6EA-4250-A7D9-400D7AD96C32}"/>
              </a:ext>
            </a:extLst>
          </p:cNvPr>
          <p:cNvSpPr>
            <a:spLocks noGrp="1"/>
          </p:cNvSpPr>
          <p:nvPr>
            <p:ph type="sldNum" sz="quarter" idx="12"/>
          </p:nvPr>
        </p:nvSpPr>
        <p:spPr/>
        <p:txBody>
          <a:bodyPr/>
          <a:lstStyle/>
          <a:p>
            <a:fld id="{C99F0135-F789-427A-93E0-6D6630919395}" type="slidenum">
              <a:rPr lang="en-IN" smtClean="0"/>
              <a:t>31</a:t>
            </a:fld>
            <a:endParaRPr lang="en-IN"/>
          </a:p>
        </p:txBody>
      </p:sp>
    </p:spTree>
    <p:extLst>
      <p:ext uri="{BB962C8B-B14F-4D97-AF65-F5344CB8AC3E}">
        <p14:creationId xmlns:p14="http://schemas.microsoft.com/office/powerpoint/2010/main" val="1748959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D530C-2AF4-401F-A702-4CD365C3784C}"/>
              </a:ext>
            </a:extLst>
          </p:cNvPr>
          <p:cNvSpPr>
            <a:spLocks noGrp="1"/>
          </p:cNvSpPr>
          <p:nvPr>
            <p:ph type="title"/>
          </p:nvPr>
        </p:nvSpPr>
        <p:spPr>
          <a:xfrm>
            <a:off x="1028700" y="190501"/>
            <a:ext cx="2886075" cy="2486024"/>
          </a:xfrm>
          <a:noFill/>
        </p:spPr>
        <p:txBody>
          <a:bodyPr anchor="ctr">
            <a:normAutofit/>
          </a:bodyPr>
          <a:lstStyle/>
          <a:p>
            <a:pPr algn="ctr"/>
            <a:r>
              <a:rPr lang="en-IN" sz="3600">
                <a:solidFill>
                  <a:schemeClr val="bg1"/>
                </a:solidFill>
              </a:rPr>
              <a:t>Methodology</a:t>
            </a:r>
            <a:endParaRPr lang="en-IN" sz="3600" dirty="0">
              <a:solidFill>
                <a:schemeClr val="bg1"/>
              </a:solidFill>
            </a:endParaRPr>
          </a:p>
        </p:txBody>
      </p:sp>
      <p:pic>
        <p:nvPicPr>
          <p:cNvPr id="13" name="Picture 12">
            <a:extLst>
              <a:ext uri="{FF2B5EF4-FFF2-40B4-BE49-F238E27FC236}">
                <a16:creationId xmlns:a16="http://schemas.microsoft.com/office/drawing/2014/main" id="{2E3C8F62-9601-415C-85E0-30EE95FDE3D6}"/>
              </a:ext>
            </a:extLst>
          </p:cNvPr>
          <p:cNvPicPr>
            <a:picLocks noChangeAspect="1"/>
          </p:cNvPicPr>
          <p:nvPr/>
        </p:nvPicPr>
        <p:blipFill>
          <a:blip r:embed="rId2"/>
          <a:stretch>
            <a:fillRect/>
          </a:stretch>
        </p:blipFill>
        <p:spPr>
          <a:xfrm>
            <a:off x="5528770" y="130845"/>
            <a:ext cx="6488771" cy="2793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Picture 29">
            <a:extLst>
              <a:ext uri="{FF2B5EF4-FFF2-40B4-BE49-F238E27FC236}">
                <a16:creationId xmlns:a16="http://schemas.microsoft.com/office/drawing/2014/main" id="{FC86F1FE-A6E3-4147-B1C6-A69E30668F62}"/>
              </a:ext>
            </a:extLst>
          </p:cNvPr>
          <p:cNvPicPr>
            <a:picLocks noChangeAspect="1"/>
          </p:cNvPicPr>
          <p:nvPr/>
        </p:nvPicPr>
        <p:blipFill>
          <a:blip r:embed="rId3"/>
          <a:stretch>
            <a:fillRect/>
          </a:stretch>
        </p:blipFill>
        <p:spPr>
          <a:xfrm>
            <a:off x="3546062" y="3333751"/>
            <a:ext cx="6847317" cy="3156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 name="Connector: Elbow 3">
            <a:extLst>
              <a:ext uri="{FF2B5EF4-FFF2-40B4-BE49-F238E27FC236}">
                <a16:creationId xmlns:a16="http://schemas.microsoft.com/office/drawing/2014/main" id="{DBB090B2-7DF7-49AE-B346-B822A484F44D}"/>
              </a:ext>
            </a:extLst>
          </p:cNvPr>
          <p:cNvCxnSpPr>
            <a:endCxn id="30" idx="3"/>
          </p:cNvCxnSpPr>
          <p:nvPr/>
        </p:nvCxnSpPr>
        <p:spPr>
          <a:xfrm rot="5400000">
            <a:off x="9948533" y="3468704"/>
            <a:ext cx="1888215" cy="9985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Elbow 8">
            <a:extLst>
              <a:ext uri="{FF2B5EF4-FFF2-40B4-BE49-F238E27FC236}">
                <a16:creationId xmlns:a16="http://schemas.microsoft.com/office/drawing/2014/main" id="{BAAF6621-5B6B-4DDA-B365-8ED76C42715A}"/>
              </a:ext>
            </a:extLst>
          </p:cNvPr>
          <p:cNvCxnSpPr>
            <a:cxnSpLocks/>
            <a:stCxn id="30" idx="1"/>
          </p:cNvCxnSpPr>
          <p:nvPr/>
        </p:nvCxnSpPr>
        <p:spPr>
          <a:xfrm rot="10800000" flipV="1">
            <a:off x="1720158" y="4912072"/>
            <a:ext cx="1825904" cy="194592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A9F74308-B6E9-4509-AF89-77DD1BC1C292}"/>
              </a:ext>
            </a:extLst>
          </p:cNvPr>
          <p:cNvSpPr>
            <a:spLocks noGrp="1"/>
          </p:cNvSpPr>
          <p:nvPr>
            <p:ph type="sldNum" sz="quarter" idx="12"/>
          </p:nvPr>
        </p:nvSpPr>
        <p:spPr/>
        <p:txBody>
          <a:bodyPr/>
          <a:lstStyle/>
          <a:p>
            <a:fld id="{C99F0135-F789-427A-93E0-6D6630919395}" type="slidenum">
              <a:rPr lang="en-IN" smtClean="0"/>
              <a:t>32</a:t>
            </a:fld>
            <a:endParaRPr lang="en-IN"/>
          </a:p>
        </p:txBody>
      </p:sp>
    </p:spTree>
    <p:extLst>
      <p:ext uri="{BB962C8B-B14F-4D97-AF65-F5344CB8AC3E}">
        <p14:creationId xmlns:p14="http://schemas.microsoft.com/office/powerpoint/2010/main" val="242092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2FDF6-DA84-4259-966B-C1D01CB5B40F}"/>
              </a:ext>
            </a:extLst>
          </p:cNvPr>
          <p:cNvPicPr>
            <a:picLocks noChangeAspect="1"/>
          </p:cNvPicPr>
          <p:nvPr/>
        </p:nvPicPr>
        <p:blipFill>
          <a:blip r:embed="rId2"/>
          <a:stretch>
            <a:fillRect/>
          </a:stretch>
        </p:blipFill>
        <p:spPr>
          <a:xfrm>
            <a:off x="6977133" y="150329"/>
            <a:ext cx="5105295" cy="2875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2CEA762-0BC0-46C7-8056-675DA4BD089C}"/>
              </a:ext>
            </a:extLst>
          </p:cNvPr>
          <p:cNvPicPr>
            <a:picLocks noChangeAspect="1"/>
          </p:cNvPicPr>
          <p:nvPr/>
        </p:nvPicPr>
        <p:blipFill>
          <a:blip r:embed="rId3"/>
          <a:stretch>
            <a:fillRect/>
          </a:stretch>
        </p:blipFill>
        <p:spPr>
          <a:xfrm>
            <a:off x="4771416" y="3773942"/>
            <a:ext cx="2649167" cy="2955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0A07C60-908D-4CB7-BCFF-C9211B41324E}"/>
              </a:ext>
            </a:extLst>
          </p:cNvPr>
          <p:cNvPicPr>
            <a:picLocks noChangeAspect="1"/>
          </p:cNvPicPr>
          <p:nvPr/>
        </p:nvPicPr>
        <p:blipFill>
          <a:blip r:embed="rId4"/>
          <a:stretch>
            <a:fillRect/>
          </a:stretch>
        </p:blipFill>
        <p:spPr>
          <a:xfrm>
            <a:off x="111678" y="140169"/>
            <a:ext cx="5103191" cy="2955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4432FC6B-8D18-4F28-8599-B98BEA08AD17}"/>
              </a:ext>
            </a:extLst>
          </p:cNvPr>
          <p:cNvSpPr txBox="1"/>
          <p:nvPr/>
        </p:nvSpPr>
        <p:spPr>
          <a:xfrm>
            <a:off x="7024047" y="3130154"/>
            <a:ext cx="5011466" cy="646331"/>
          </a:xfrm>
          <a:prstGeom prst="rect">
            <a:avLst/>
          </a:prstGeom>
          <a:noFill/>
        </p:spPr>
        <p:txBody>
          <a:bodyPr wrap="square" rtlCol="0">
            <a:spAutoFit/>
          </a:bodyPr>
          <a:lstStyle/>
          <a:p>
            <a:pPr algn="ctr"/>
            <a:r>
              <a:rPr lang="en-IN" dirty="0"/>
              <a:t>ZONING OF TEST SET  - Data from a different well of the same field </a:t>
            </a:r>
          </a:p>
        </p:txBody>
      </p:sp>
      <p:sp>
        <p:nvSpPr>
          <p:cNvPr id="9" name="TextBox 8">
            <a:extLst>
              <a:ext uri="{FF2B5EF4-FFF2-40B4-BE49-F238E27FC236}">
                <a16:creationId xmlns:a16="http://schemas.microsoft.com/office/drawing/2014/main" id="{A8F59FDE-17B9-458D-B337-57F7DDBE0F5D}"/>
              </a:ext>
            </a:extLst>
          </p:cNvPr>
          <p:cNvSpPr txBox="1"/>
          <p:nvPr/>
        </p:nvSpPr>
        <p:spPr>
          <a:xfrm>
            <a:off x="157540" y="3207397"/>
            <a:ext cx="5011466" cy="369332"/>
          </a:xfrm>
          <a:prstGeom prst="rect">
            <a:avLst/>
          </a:prstGeom>
          <a:noFill/>
        </p:spPr>
        <p:txBody>
          <a:bodyPr wrap="square" rtlCol="0">
            <a:spAutoFit/>
          </a:bodyPr>
          <a:lstStyle/>
          <a:p>
            <a:pPr algn="ctr"/>
            <a:r>
              <a:rPr lang="en-IN" dirty="0"/>
              <a:t>TRAINING OF EACH ZONE SEPARATELY</a:t>
            </a:r>
          </a:p>
        </p:txBody>
      </p:sp>
      <p:sp>
        <p:nvSpPr>
          <p:cNvPr id="10" name="TextBox 9">
            <a:extLst>
              <a:ext uri="{FF2B5EF4-FFF2-40B4-BE49-F238E27FC236}">
                <a16:creationId xmlns:a16="http://schemas.microsoft.com/office/drawing/2014/main" id="{81B247AA-138E-4EAC-879C-826A5DEAB6BD}"/>
              </a:ext>
            </a:extLst>
          </p:cNvPr>
          <p:cNvSpPr txBox="1"/>
          <p:nvPr/>
        </p:nvSpPr>
        <p:spPr>
          <a:xfrm>
            <a:off x="7420583" y="6082948"/>
            <a:ext cx="1949753" cy="646331"/>
          </a:xfrm>
          <a:prstGeom prst="rect">
            <a:avLst/>
          </a:prstGeom>
          <a:noFill/>
        </p:spPr>
        <p:txBody>
          <a:bodyPr wrap="square" rtlCol="0">
            <a:spAutoFit/>
          </a:bodyPr>
          <a:lstStyle/>
          <a:p>
            <a:pPr algn="ctr"/>
            <a:r>
              <a:rPr lang="en-IN" dirty="0"/>
              <a:t>PREDICTION OF RESULTS</a:t>
            </a:r>
          </a:p>
        </p:txBody>
      </p:sp>
      <p:cxnSp>
        <p:nvCxnSpPr>
          <p:cNvPr id="11" name="Connector: Elbow 10">
            <a:extLst>
              <a:ext uri="{FF2B5EF4-FFF2-40B4-BE49-F238E27FC236}">
                <a16:creationId xmlns:a16="http://schemas.microsoft.com/office/drawing/2014/main" id="{23FC46B0-B096-4ABF-B9EE-5F9F37137004}"/>
              </a:ext>
            </a:extLst>
          </p:cNvPr>
          <p:cNvCxnSpPr>
            <a:cxnSpLocks/>
            <a:stCxn id="8" idx="2"/>
          </p:cNvCxnSpPr>
          <p:nvPr/>
        </p:nvCxnSpPr>
        <p:spPr>
          <a:xfrm rot="5400000">
            <a:off x="7848193" y="3424568"/>
            <a:ext cx="1329671" cy="203350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11948EBD-AD3F-45E0-AE47-C76CC83149DB}"/>
              </a:ext>
            </a:extLst>
          </p:cNvPr>
          <p:cNvCxnSpPr>
            <a:cxnSpLocks/>
            <a:stCxn id="7" idx="3"/>
            <a:endCxn id="3" idx="1"/>
          </p:cNvCxnSpPr>
          <p:nvPr/>
        </p:nvCxnSpPr>
        <p:spPr>
          <a:xfrm flipV="1">
            <a:off x="5214869" y="1588104"/>
            <a:ext cx="1762264" cy="2973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31074EFC-39D9-4CBE-A11F-4F515150F297}"/>
              </a:ext>
            </a:extLst>
          </p:cNvPr>
          <p:cNvSpPr>
            <a:spLocks noGrp="1"/>
          </p:cNvSpPr>
          <p:nvPr>
            <p:ph type="sldNum" sz="quarter" idx="12"/>
          </p:nvPr>
        </p:nvSpPr>
        <p:spPr/>
        <p:txBody>
          <a:bodyPr/>
          <a:lstStyle/>
          <a:p>
            <a:fld id="{C99F0135-F789-427A-93E0-6D6630919395}" type="slidenum">
              <a:rPr lang="en-IN" smtClean="0"/>
              <a:t>33</a:t>
            </a:fld>
            <a:endParaRPr lang="en-IN"/>
          </a:p>
        </p:txBody>
      </p:sp>
    </p:spTree>
    <p:extLst>
      <p:ext uri="{BB962C8B-B14F-4D97-AF65-F5344CB8AC3E}">
        <p14:creationId xmlns:p14="http://schemas.microsoft.com/office/powerpoint/2010/main" val="1085341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D530C-2AF4-401F-A702-4CD365C3784C}"/>
              </a:ext>
            </a:extLst>
          </p:cNvPr>
          <p:cNvSpPr>
            <a:spLocks noGrp="1"/>
          </p:cNvSpPr>
          <p:nvPr>
            <p:ph type="title"/>
          </p:nvPr>
        </p:nvSpPr>
        <p:spPr>
          <a:xfrm>
            <a:off x="800100" y="163341"/>
            <a:ext cx="3416551" cy="2486024"/>
          </a:xfrm>
          <a:noFill/>
        </p:spPr>
        <p:txBody>
          <a:bodyPr anchor="ctr">
            <a:normAutofit/>
          </a:bodyPr>
          <a:lstStyle/>
          <a:p>
            <a:pPr algn="ctr"/>
            <a:r>
              <a:rPr lang="en-IN" sz="3200" dirty="0">
                <a:solidFill>
                  <a:schemeClr val="bg1"/>
                </a:solidFill>
              </a:rPr>
              <a:t>CONTRIBUTION TO SCHLUMBERGER</a:t>
            </a:r>
          </a:p>
        </p:txBody>
      </p:sp>
      <p:sp>
        <p:nvSpPr>
          <p:cNvPr id="12" name="Rectangle 11">
            <a:extLst>
              <a:ext uri="{FF2B5EF4-FFF2-40B4-BE49-F238E27FC236}">
                <a16:creationId xmlns:a16="http://schemas.microsoft.com/office/drawing/2014/main" id="{ED66E813-C709-40A8-97E7-46AEDB37C148}"/>
              </a:ext>
            </a:extLst>
          </p:cNvPr>
          <p:cNvSpPr/>
          <p:nvPr/>
        </p:nvSpPr>
        <p:spPr>
          <a:xfrm>
            <a:off x="4555963" y="222585"/>
            <a:ext cx="5636599" cy="467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SIGNIFICANT REDUCTION IN MAN-</a:t>
            </a:r>
            <a:r>
              <a:rPr lang="en-IN" b="1" u="sng" dirty="0">
                <a:ln w="0"/>
                <a:solidFill>
                  <a:schemeClr val="tx1"/>
                </a:solidFill>
                <a:effectLst>
                  <a:outerShdw blurRad="38100" dist="19050" dir="2700000" algn="tl" rotWithShape="0">
                    <a:schemeClr val="dk1">
                      <a:alpha val="40000"/>
                    </a:schemeClr>
                  </a:outerShdw>
                </a:effectLst>
              </a:rPr>
              <a:t>HOURS</a:t>
            </a:r>
          </a:p>
        </p:txBody>
      </p:sp>
      <p:sp>
        <p:nvSpPr>
          <p:cNvPr id="17" name="Rectangle 16">
            <a:extLst>
              <a:ext uri="{FF2B5EF4-FFF2-40B4-BE49-F238E27FC236}">
                <a16:creationId xmlns:a16="http://schemas.microsoft.com/office/drawing/2014/main" id="{15777637-6788-4912-979B-4D3A70898134}"/>
              </a:ext>
            </a:extLst>
          </p:cNvPr>
          <p:cNvSpPr/>
          <p:nvPr/>
        </p:nvSpPr>
        <p:spPr>
          <a:xfrm>
            <a:off x="4722960" y="891096"/>
            <a:ext cx="3416551" cy="1409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Pipeline in an automated way helps to pre-process, train and choose the </a:t>
            </a:r>
            <a:r>
              <a:rPr lang="en-IN" dirty="0">
                <a:solidFill>
                  <a:schemeClr val="tx1"/>
                </a:solidFill>
              </a:rPr>
              <a:t>best regression algorithm  </a:t>
            </a:r>
          </a:p>
        </p:txBody>
      </p:sp>
      <p:sp>
        <p:nvSpPr>
          <p:cNvPr id="18" name="Rectangle 17">
            <a:extLst>
              <a:ext uri="{FF2B5EF4-FFF2-40B4-BE49-F238E27FC236}">
                <a16:creationId xmlns:a16="http://schemas.microsoft.com/office/drawing/2014/main" id="{BBACDEE3-8157-4BB1-9D7E-AAE2A2C8FCC6}"/>
              </a:ext>
            </a:extLst>
          </p:cNvPr>
          <p:cNvSpPr/>
          <p:nvPr/>
        </p:nvSpPr>
        <p:spPr>
          <a:xfrm>
            <a:off x="8260080" y="891096"/>
            <a:ext cx="3342640" cy="1409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function </a:t>
            </a:r>
            <a:r>
              <a:rPr lang="en-IN" dirty="0">
                <a:solidFill>
                  <a:schemeClr val="tx1"/>
                </a:solidFill>
              </a:rPr>
              <a:t>assess all the zones </a:t>
            </a:r>
            <a:r>
              <a:rPr lang="en-IN" dirty="0"/>
              <a:t>(bad, good) and formulates optimum training algorithm from them.  </a:t>
            </a:r>
          </a:p>
        </p:txBody>
      </p:sp>
      <p:sp>
        <p:nvSpPr>
          <p:cNvPr id="19" name="Rectangle 18">
            <a:extLst>
              <a:ext uri="{FF2B5EF4-FFF2-40B4-BE49-F238E27FC236}">
                <a16:creationId xmlns:a16="http://schemas.microsoft.com/office/drawing/2014/main" id="{590E1B45-C743-4FA4-A1A0-951356272E4A}"/>
              </a:ext>
            </a:extLst>
          </p:cNvPr>
          <p:cNvSpPr/>
          <p:nvPr/>
        </p:nvSpPr>
        <p:spPr>
          <a:xfrm>
            <a:off x="1091404" y="4413263"/>
            <a:ext cx="5636599" cy="467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FORMULATION OF AN FIELD EMPIRICAL RELATIONSHIP</a:t>
            </a:r>
            <a:endParaRPr lang="en-IN" b="1" u="sng"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9B128AA2-B90A-4C3C-A162-59850E8A9C18}"/>
              </a:ext>
            </a:extLst>
          </p:cNvPr>
          <p:cNvSpPr/>
          <p:nvPr/>
        </p:nvSpPr>
        <p:spPr>
          <a:xfrm>
            <a:off x="1258399" y="4996878"/>
            <a:ext cx="3416551" cy="1282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Provisional-</a:t>
            </a:r>
            <a:r>
              <a:rPr lang="en-IN" dirty="0">
                <a:solidFill>
                  <a:schemeClr val="tx1"/>
                </a:solidFill>
              </a:rPr>
              <a:t>reference variables </a:t>
            </a:r>
            <a:r>
              <a:rPr lang="en-IN" dirty="0">
                <a:solidFill>
                  <a:schemeClr val="bg1"/>
                </a:solidFill>
              </a:rPr>
              <a:t>like DTCO etc can be predicted </a:t>
            </a:r>
            <a:r>
              <a:rPr lang="en-IN" dirty="0">
                <a:solidFill>
                  <a:schemeClr val="tx1"/>
                </a:solidFill>
              </a:rPr>
              <a:t>prior</a:t>
            </a:r>
            <a:r>
              <a:rPr lang="en-IN" dirty="0">
                <a:solidFill>
                  <a:schemeClr val="bg1"/>
                </a:solidFill>
              </a:rPr>
              <a:t> to logging  </a:t>
            </a:r>
          </a:p>
        </p:txBody>
      </p:sp>
      <p:sp>
        <p:nvSpPr>
          <p:cNvPr id="21" name="Rectangle 20">
            <a:extLst>
              <a:ext uri="{FF2B5EF4-FFF2-40B4-BE49-F238E27FC236}">
                <a16:creationId xmlns:a16="http://schemas.microsoft.com/office/drawing/2014/main" id="{34B3CDE7-A486-4D1C-B939-9921DD7970C3}"/>
              </a:ext>
            </a:extLst>
          </p:cNvPr>
          <p:cNvSpPr/>
          <p:nvPr/>
        </p:nvSpPr>
        <p:spPr>
          <a:xfrm>
            <a:off x="4823668" y="4996879"/>
            <a:ext cx="3342640" cy="1279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Self-Executable multi variable dependent prediction algorithm can be devised</a:t>
            </a:r>
          </a:p>
        </p:txBody>
      </p:sp>
      <p:sp>
        <p:nvSpPr>
          <p:cNvPr id="3" name="Slide Number Placeholder 2">
            <a:extLst>
              <a:ext uri="{FF2B5EF4-FFF2-40B4-BE49-F238E27FC236}">
                <a16:creationId xmlns:a16="http://schemas.microsoft.com/office/drawing/2014/main" id="{63D0A74F-8923-47D1-8B55-B0E484FE357E}"/>
              </a:ext>
            </a:extLst>
          </p:cNvPr>
          <p:cNvSpPr>
            <a:spLocks noGrp="1"/>
          </p:cNvSpPr>
          <p:nvPr>
            <p:ph type="sldNum" sz="quarter" idx="12"/>
          </p:nvPr>
        </p:nvSpPr>
        <p:spPr/>
        <p:txBody>
          <a:bodyPr/>
          <a:lstStyle/>
          <a:p>
            <a:fld id="{C99F0135-F789-427A-93E0-6D6630919395}" type="slidenum">
              <a:rPr lang="en-IN" smtClean="0"/>
              <a:t>34</a:t>
            </a:fld>
            <a:endParaRPr lang="en-IN"/>
          </a:p>
        </p:txBody>
      </p:sp>
      <p:sp>
        <p:nvSpPr>
          <p:cNvPr id="13" name="Rectangle 12">
            <a:extLst>
              <a:ext uri="{FF2B5EF4-FFF2-40B4-BE49-F238E27FC236}">
                <a16:creationId xmlns:a16="http://schemas.microsoft.com/office/drawing/2014/main" id="{79507112-E414-4830-93E5-A670DAEC4469}"/>
              </a:ext>
            </a:extLst>
          </p:cNvPr>
          <p:cNvSpPr/>
          <p:nvPr/>
        </p:nvSpPr>
        <p:spPr>
          <a:xfrm>
            <a:off x="4722960" y="2357248"/>
            <a:ext cx="2919523" cy="11626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solidFill>
                  <a:schemeClr val="tx1"/>
                </a:solidFill>
              </a:rPr>
              <a:t>Good Quality data –</a:t>
            </a:r>
            <a:br>
              <a:rPr lang="en-IN" dirty="0">
                <a:solidFill>
                  <a:schemeClr val="tx1"/>
                </a:solidFill>
              </a:rPr>
            </a:br>
            <a:r>
              <a:rPr lang="en-IN" dirty="0">
                <a:solidFill>
                  <a:schemeClr val="tx1"/>
                </a:solidFill>
              </a:rPr>
              <a:t>Reduction of at least</a:t>
            </a:r>
            <a:br>
              <a:rPr lang="en-IN" dirty="0">
                <a:solidFill>
                  <a:schemeClr val="tx1"/>
                </a:solidFill>
              </a:rPr>
            </a:br>
            <a:r>
              <a:rPr lang="en-IN" b="1" dirty="0">
                <a:solidFill>
                  <a:schemeClr val="tx1"/>
                </a:solidFill>
              </a:rPr>
              <a:t> 0.75-1.5hours</a:t>
            </a:r>
          </a:p>
        </p:txBody>
      </p:sp>
      <p:sp>
        <p:nvSpPr>
          <p:cNvPr id="14" name="Rectangle 13">
            <a:extLst>
              <a:ext uri="{FF2B5EF4-FFF2-40B4-BE49-F238E27FC236}">
                <a16:creationId xmlns:a16="http://schemas.microsoft.com/office/drawing/2014/main" id="{0D5254EA-62A8-4C50-AAD3-90708CC51306}"/>
              </a:ext>
            </a:extLst>
          </p:cNvPr>
          <p:cNvSpPr/>
          <p:nvPr/>
        </p:nvSpPr>
        <p:spPr>
          <a:xfrm>
            <a:off x="8288228" y="2357248"/>
            <a:ext cx="2919523" cy="11626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solidFill>
                  <a:schemeClr val="tx1"/>
                </a:solidFill>
              </a:rPr>
              <a:t>Poor Quality data –</a:t>
            </a:r>
            <a:br>
              <a:rPr lang="en-IN" dirty="0">
                <a:solidFill>
                  <a:schemeClr val="tx1"/>
                </a:solidFill>
              </a:rPr>
            </a:br>
            <a:r>
              <a:rPr lang="en-IN" dirty="0">
                <a:solidFill>
                  <a:schemeClr val="tx1"/>
                </a:solidFill>
              </a:rPr>
              <a:t>Reduction of at least</a:t>
            </a:r>
            <a:br>
              <a:rPr lang="en-IN" dirty="0">
                <a:solidFill>
                  <a:schemeClr val="tx1"/>
                </a:solidFill>
              </a:rPr>
            </a:br>
            <a:r>
              <a:rPr lang="en-IN" b="1" dirty="0">
                <a:solidFill>
                  <a:schemeClr val="tx1"/>
                </a:solidFill>
              </a:rPr>
              <a:t> 1.5-2.5hours</a:t>
            </a:r>
          </a:p>
        </p:txBody>
      </p:sp>
    </p:spTree>
    <p:extLst>
      <p:ext uri="{BB962C8B-B14F-4D97-AF65-F5344CB8AC3E}">
        <p14:creationId xmlns:p14="http://schemas.microsoft.com/office/powerpoint/2010/main" val="419770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D530C-2AF4-401F-A702-4CD365C3784C}"/>
              </a:ext>
            </a:extLst>
          </p:cNvPr>
          <p:cNvSpPr>
            <a:spLocks noGrp="1"/>
          </p:cNvSpPr>
          <p:nvPr>
            <p:ph type="title"/>
          </p:nvPr>
        </p:nvSpPr>
        <p:spPr>
          <a:xfrm>
            <a:off x="1028700" y="190501"/>
            <a:ext cx="2886075" cy="2486024"/>
          </a:xfrm>
          <a:noFill/>
        </p:spPr>
        <p:txBody>
          <a:bodyPr anchor="ctr">
            <a:normAutofit/>
          </a:bodyPr>
          <a:lstStyle/>
          <a:p>
            <a:pPr algn="ctr"/>
            <a:r>
              <a:rPr lang="en-IN" sz="3600" dirty="0">
                <a:solidFill>
                  <a:schemeClr val="bg1"/>
                </a:solidFill>
              </a:rPr>
              <a:t>WAY Forward</a:t>
            </a:r>
          </a:p>
        </p:txBody>
      </p:sp>
      <p:sp>
        <p:nvSpPr>
          <p:cNvPr id="3" name="Slide Number Placeholder 2">
            <a:extLst>
              <a:ext uri="{FF2B5EF4-FFF2-40B4-BE49-F238E27FC236}">
                <a16:creationId xmlns:a16="http://schemas.microsoft.com/office/drawing/2014/main" id="{A9F74308-B6E9-4509-AF89-77DD1BC1C292}"/>
              </a:ext>
            </a:extLst>
          </p:cNvPr>
          <p:cNvSpPr>
            <a:spLocks noGrp="1"/>
          </p:cNvSpPr>
          <p:nvPr>
            <p:ph type="sldNum" sz="quarter" idx="12"/>
          </p:nvPr>
        </p:nvSpPr>
        <p:spPr/>
        <p:txBody>
          <a:bodyPr/>
          <a:lstStyle/>
          <a:p>
            <a:fld id="{C99F0135-F789-427A-93E0-6D6630919395}" type="slidenum">
              <a:rPr lang="en-IN" smtClean="0"/>
              <a:t>35</a:t>
            </a:fld>
            <a:endParaRPr lang="en-IN"/>
          </a:p>
        </p:txBody>
      </p:sp>
      <p:sp>
        <p:nvSpPr>
          <p:cNvPr id="10" name="Rectangle 9">
            <a:extLst>
              <a:ext uri="{FF2B5EF4-FFF2-40B4-BE49-F238E27FC236}">
                <a16:creationId xmlns:a16="http://schemas.microsoft.com/office/drawing/2014/main" id="{10FE1A4D-D837-4060-A7CD-82D48554B55C}"/>
              </a:ext>
            </a:extLst>
          </p:cNvPr>
          <p:cNvSpPr/>
          <p:nvPr/>
        </p:nvSpPr>
        <p:spPr>
          <a:xfrm>
            <a:off x="4636135" y="840489"/>
            <a:ext cx="3528060" cy="1619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Creation of </a:t>
            </a:r>
            <a:r>
              <a:rPr lang="en-IN" b="1" dirty="0" err="1"/>
              <a:t>Techlog</a:t>
            </a:r>
            <a:r>
              <a:rPr lang="en-IN" b="1" dirty="0"/>
              <a:t> </a:t>
            </a:r>
            <a:r>
              <a:rPr lang="en-IN" dirty="0">
                <a:ln w="0"/>
                <a:solidFill>
                  <a:schemeClr val="tx1"/>
                </a:solidFill>
                <a:effectLst>
                  <a:outerShdw blurRad="38100" dist="19050" dir="2700000" algn="tl" rotWithShape="0">
                    <a:schemeClr val="dk1">
                      <a:alpha val="40000"/>
                    </a:schemeClr>
                  </a:outerShdw>
                </a:effectLst>
              </a:rPr>
              <a:t>Plugin</a:t>
            </a:r>
            <a:r>
              <a:rPr lang="en-IN" b="1" dirty="0"/>
              <a:t> for the algorithm</a:t>
            </a:r>
          </a:p>
        </p:txBody>
      </p:sp>
      <p:sp>
        <p:nvSpPr>
          <p:cNvPr id="11" name="Rectangle 10">
            <a:extLst>
              <a:ext uri="{FF2B5EF4-FFF2-40B4-BE49-F238E27FC236}">
                <a16:creationId xmlns:a16="http://schemas.microsoft.com/office/drawing/2014/main" id="{7D9632CD-6665-4B48-99C9-FE81A81961A1}"/>
              </a:ext>
            </a:extLst>
          </p:cNvPr>
          <p:cNvSpPr/>
          <p:nvPr/>
        </p:nvSpPr>
        <p:spPr>
          <a:xfrm>
            <a:off x="8336280" y="1719758"/>
            <a:ext cx="3611880" cy="1625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Incorporation of more features into </a:t>
            </a:r>
            <a:r>
              <a:rPr lang="en-IN" dirty="0">
                <a:ln w="0"/>
                <a:solidFill>
                  <a:schemeClr val="tx1"/>
                </a:solidFill>
                <a:effectLst>
                  <a:outerShdw blurRad="38100" dist="19050" dir="2700000" algn="tl" rotWithShape="0">
                    <a:schemeClr val="dk1">
                      <a:alpha val="40000"/>
                    </a:schemeClr>
                  </a:outerShdw>
                </a:effectLst>
              </a:rPr>
              <a:t>Pipeline</a:t>
            </a:r>
            <a:br>
              <a:rPr lang="en-IN" dirty="0">
                <a:ln w="0"/>
                <a:solidFill>
                  <a:schemeClr val="tx1"/>
                </a:solidFill>
                <a:effectLst>
                  <a:outerShdw blurRad="38100" dist="19050" dir="2700000" algn="tl" rotWithShape="0">
                    <a:schemeClr val="dk1">
                      <a:alpha val="40000"/>
                    </a:schemeClr>
                  </a:outerShdw>
                </a:effectLst>
              </a:rPr>
            </a:br>
            <a:r>
              <a:rPr lang="en-IN" b="1" dirty="0"/>
              <a:t>Automated </a:t>
            </a:r>
            <a:r>
              <a:rPr lang="en-IN" dirty="0">
                <a:ln w="0"/>
                <a:solidFill>
                  <a:schemeClr val="tx1"/>
                </a:solidFill>
                <a:effectLst>
                  <a:outerShdw blurRad="38100" dist="19050" dir="2700000" algn="tl" rotWithShape="0">
                    <a:schemeClr val="dk1">
                      <a:alpha val="40000"/>
                    </a:schemeClr>
                  </a:outerShdw>
                </a:effectLst>
              </a:rPr>
              <a:t>reading of SPR zones</a:t>
            </a:r>
            <a:r>
              <a:rPr lang="en-IN" b="1" dirty="0"/>
              <a:t>, Basics of Depth matching etc., </a:t>
            </a:r>
            <a:r>
              <a:rPr lang="en-IN" b="1" dirty="0">
                <a:ln w="0"/>
                <a:solidFill>
                  <a:schemeClr val="tx1"/>
                </a:solidFill>
                <a:effectLst>
                  <a:outerShdw blurRad="38100" dist="19050" dir="2700000" algn="tl" rotWithShape="0">
                    <a:schemeClr val="dk1">
                      <a:alpha val="40000"/>
                    </a:schemeClr>
                  </a:outerShdw>
                </a:effectLst>
              </a:rPr>
              <a:t>Filtering</a:t>
            </a:r>
            <a:r>
              <a:rPr lang="en-IN" b="1" dirty="0"/>
              <a:t> of noise and spikes</a:t>
            </a:r>
          </a:p>
        </p:txBody>
      </p:sp>
      <p:sp>
        <p:nvSpPr>
          <p:cNvPr id="12" name="Rectangle 11">
            <a:extLst>
              <a:ext uri="{FF2B5EF4-FFF2-40B4-BE49-F238E27FC236}">
                <a16:creationId xmlns:a16="http://schemas.microsoft.com/office/drawing/2014/main" id="{41B2C031-BA9C-4B62-A06E-F03478396E61}"/>
              </a:ext>
            </a:extLst>
          </p:cNvPr>
          <p:cNvSpPr/>
          <p:nvPr/>
        </p:nvSpPr>
        <p:spPr>
          <a:xfrm>
            <a:off x="4659313" y="2865394"/>
            <a:ext cx="3528060" cy="1634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Testing</a:t>
            </a:r>
            <a:r>
              <a:rPr lang="en-IN" b="1" dirty="0"/>
              <a:t> of algorithm for different sets of </a:t>
            </a:r>
            <a:r>
              <a:rPr lang="en-IN" b="1" dirty="0">
                <a:ln w="0"/>
                <a:solidFill>
                  <a:schemeClr val="tx1"/>
                </a:solidFill>
                <a:effectLst>
                  <a:outerShdw blurRad="38100" dist="19050" dir="2700000" algn="tl" rotWithShape="0">
                    <a:schemeClr val="dk1">
                      <a:alpha val="40000"/>
                    </a:schemeClr>
                  </a:outerShdw>
                </a:effectLst>
              </a:rPr>
              <a:t>inputs</a:t>
            </a:r>
            <a:r>
              <a:rPr lang="en-IN" b="1" dirty="0"/>
              <a:t> for other </a:t>
            </a:r>
            <a:r>
              <a:rPr lang="en-IN" dirty="0">
                <a:ln w="0"/>
                <a:solidFill>
                  <a:schemeClr val="tx1"/>
                </a:solidFill>
                <a:effectLst>
                  <a:outerShdw blurRad="38100" dist="19050" dir="2700000" algn="tl" rotWithShape="0">
                    <a:schemeClr val="dk1">
                      <a:alpha val="40000"/>
                    </a:schemeClr>
                  </a:outerShdw>
                </a:effectLst>
              </a:rPr>
              <a:t>petrophysical jobs</a:t>
            </a:r>
            <a:endParaRPr lang="en-IN" b="1" dirty="0"/>
          </a:p>
        </p:txBody>
      </p:sp>
      <p:sp>
        <p:nvSpPr>
          <p:cNvPr id="14" name="Rectangle 13">
            <a:extLst>
              <a:ext uri="{FF2B5EF4-FFF2-40B4-BE49-F238E27FC236}">
                <a16:creationId xmlns:a16="http://schemas.microsoft.com/office/drawing/2014/main" id="{F317F89B-9A20-4E97-A951-2F01CD13CFBC}"/>
              </a:ext>
            </a:extLst>
          </p:cNvPr>
          <p:cNvSpPr/>
          <p:nvPr/>
        </p:nvSpPr>
        <p:spPr>
          <a:xfrm>
            <a:off x="8336280" y="3667760"/>
            <a:ext cx="3611880" cy="1731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Creation of  </a:t>
            </a:r>
            <a:r>
              <a:rPr lang="en-IN" b="1" dirty="0">
                <a:solidFill>
                  <a:schemeClr val="tx1"/>
                </a:solidFill>
              </a:rPr>
              <a:t>sequence to sequence </a:t>
            </a:r>
            <a:r>
              <a:rPr lang="en-IN" b="1" dirty="0"/>
              <a:t>multi variate field specific </a:t>
            </a:r>
            <a:r>
              <a:rPr lang="en-IN" dirty="0">
                <a:ln w="0"/>
                <a:solidFill>
                  <a:schemeClr val="tx1"/>
                </a:solidFill>
                <a:effectLst>
                  <a:outerShdw blurRad="38100" dist="19050" dir="2700000" algn="tl" rotWithShape="0">
                    <a:schemeClr val="dk1">
                      <a:alpha val="40000"/>
                    </a:schemeClr>
                  </a:outerShdw>
                </a:effectLst>
              </a:rPr>
              <a:t>zone based regression equation </a:t>
            </a:r>
            <a:endParaRPr lang="en-IN" b="1" dirty="0"/>
          </a:p>
        </p:txBody>
      </p:sp>
      <p:sp>
        <p:nvSpPr>
          <p:cNvPr id="15" name="Rectangle 14">
            <a:extLst>
              <a:ext uri="{FF2B5EF4-FFF2-40B4-BE49-F238E27FC236}">
                <a16:creationId xmlns:a16="http://schemas.microsoft.com/office/drawing/2014/main" id="{2E5FD7E6-B613-43F5-A9CD-CC5C30B7B603}"/>
              </a:ext>
            </a:extLst>
          </p:cNvPr>
          <p:cNvSpPr/>
          <p:nvPr/>
        </p:nvSpPr>
        <p:spPr>
          <a:xfrm>
            <a:off x="4659313" y="4906106"/>
            <a:ext cx="3528060" cy="1619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bg1"/>
                </a:solidFill>
                <a:effectLst>
                  <a:outerShdw blurRad="38100" dist="19050" dir="2700000" algn="tl" rotWithShape="0">
                    <a:schemeClr val="dk1">
                      <a:alpha val="40000"/>
                    </a:schemeClr>
                  </a:outerShdw>
                </a:effectLst>
              </a:rPr>
              <a:t>Preparing a </a:t>
            </a:r>
            <a:r>
              <a:rPr lang="en-IN" dirty="0">
                <a:ln w="0"/>
                <a:solidFill>
                  <a:schemeClr val="tx1"/>
                </a:solidFill>
                <a:effectLst>
                  <a:outerShdw blurRad="38100" dist="19050" dir="2700000" algn="tl" rotWithShape="0">
                    <a:schemeClr val="dk1">
                      <a:alpha val="40000"/>
                    </a:schemeClr>
                  </a:outerShdw>
                </a:effectLst>
              </a:rPr>
              <a:t>repository</a:t>
            </a:r>
            <a:r>
              <a:rPr lang="en-IN" b="1" dirty="0">
                <a:ln w="0"/>
                <a:solidFill>
                  <a:schemeClr val="bg1"/>
                </a:solidFill>
                <a:effectLst>
                  <a:outerShdw blurRad="38100" dist="19050" dir="2700000" algn="tl" rotWithShape="0">
                    <a:schemeClr val="dk1">
                      <a:alpha val="40000"/>
                    </a:schemeClr>
                  </a:outerShdw>
                </a:effectLst>
              </a:rPr>
              <a:t> of Empirical solutions simultaneous </a:t>
            </a:r>
            <a:r>
              <a:rPr lang="en-IN" dirty="0">
                <a:ln w="0"/>
                <a:solidFill>
                  <a:schemeClr val="tx1"/>
                </a:solidFill>
                <a:effectLst>
                  <a:outerShdw blurRad="38100" dist="19050" dir="2700000" algn="tl" rotWithShape="0">
                    <a:schemeClr val="dk1">
                      <a:alpha val="40000"/>
                    </a:schemeClr>
                  </a:outerShdw>
                </a:effectLst>
              </a:rPr>
              <a:t>synchronisation with acoustic plugin  </a:t>
            </a:r>
            <a:endParaRPr lang="en-IN" b="1" dirty="0">
              <a:solidFill>
                <a:schemeClr val="bg1"/>
              </a:solidFill>
            </a:endParaRPr>
          </a:p>
        </p:txBody>
      </p:sp>
    </p:spTree>
    <p:extLst>
      <p:ext uri="{BB962C8B-B14F-4D97-AF65-F5344CB8AC3E}">
        <p14:creationId xmlns:p14="http://schemas.microsoft.com/office/powerpoint/2010/main" val="77507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62443-08C3-4836-A076-6D66C4CBB4E5}"/>
              </a:ext>
            </a:extLst>
          </p:cNvPr>
          <p:cNvSpPr>
            <a:spLocks noGrp="1"/>
          </p:cNvSpPr>
          <p:nvPr>
            <p:ph type="title"/>
          </p:nvPr>
        </p:nvSpPr>
        <p:spPr>
          <a:xfrm>
            <a:off x="331206" y="2583224"/>
            <a:ext cx="10515600" cy="1325563"/>
          </a:xfrm>
        </p:spPr>
        <p:txBody>
          <a:bodyPr/>
          <a:lstStyle/>
          <a:p>
            <a:r>
              <a:rPr lang="en-IN" dirty="0"/>
              <a:t>THANK YOU</a:t>
            </a:r>
          </a:p>
        </p:txBody>
      </p:sp>
      <p:sp>
        <p:nvSpPr>
          <p:cNvPr id="3" name="Slide Number Placeholder 2">
            <a:extLst>
              <a:ext uri="{FF2B5EF4-FFF2-40B4-BE49-F238E27FC236}">
                <a16:creationId xmlns:a16="http://schemas.microsoft.com/office/drawing/2014/main" id="{54345A3E-8D6E-4407-95E8-B55E8B2E2741}"/>
              </a:ext>
            </a:extLst>
          </p:cNvPr>
          <p:cNvSpPr>
            <a:spLocks noGrp="1"/>
          </p:cNvSpPr>
          <p:nvPr>
            <p:ph type="sldNum" sz="quarter" idx="12"/>
          </p:nvPr>
        </p:nvSpPr>
        <p:spPr/>
        <p:txBody>
          <a:bodyPr/>
          <a:lstStyle/>
          <a:p>
            <a:fld id="{C99F0135-F789-427A-93E0-6D6630919395}" type="slidenum">
              <a:rPr lang="en-IN" smtClean="0"/>
              <a:t>36</a:t>
            </a:fld>
            <a:endParaRPr lang="en-IN"/>
          </a:p>
        </p:txBody>
      </p:sp>
      <p:sp>
        <p:nvSpPr>
          <p:cNvPr id="4" name="TextBox 3">
            <a:extLst>
              <a:ext uri="{FF2B5EF4-FFF2-40B4-BE49-F238E27FC236}">
                <a16:creationId xmlns:a16="http://schemas.microsoft.com/office/drawing/2014/main" id="{EF00C46D-BDE6-4FF5-829B-5F580FA4094F}"/>
              </a:ext>
            </a:extLst>
          </p:cNvPr>
          <p:cNvSpPr txBox="1"/>
          <p:nvPr/>
        </p:nvSpPr>
        <p:spPr>
          <a:xfrm>
            <a:off x="2426329" y="3908787"/>
            <a:ext cx="8084744" cy="646331"/>
          </a:xfrm>
          <a:prstGeom prst="rect">
            <a:avLst/>
          </a:prstGeom>
          <a:noFill/>
        </p:spPr>
        <p:txBody>
          <a:bodyPr wrap="square" rtlCol="0">
            <a:spAutoFit/>
          </a:bodyPr>
          <a:lstStyle/>
          <a:p>
            <a:r>
              <a:rPr lang="en-IN" dirty="0"/>
              <a:t>OPEN for Feedback</a:t>
            </a:r>
            <a:br>
              <a:rPr lang="en-IN" dirty="0"/>
            </a:br>
            <a:r>
              <a:rPr lang="en-IN" dirty="0"/>
              <a:t>Appreciate your response </a:t>
            </a:r>
          </a:p>
        </p:txBody>
      </p:sp>
    </p:spTree>
    <p:extLst>
      <p:ext uri="{BB962C8B-B14F-4D97-AF65-F5344CB8AC3E}">
        <p14:creationId xmlns:p14="http://schemas.microsoft.com/office/powerpoint/2010/main" val="3495893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F1AF-C3A0-4E75-A8F1-8B6EA78619B5}"/>
              </a:ext>
            </a:extLst>
          </p:cNvPr>
          <p:cNvSpPr>
            <a:spLocks noGrp="1"/>
          </p:cNvSpPr>
          <p:nvPr>
            <p:ph type="title"/>
          </p:nvPr>
        </p:nvSpPr>
        <p:spPr/>
        <p:txBody>
          <a:bodyPr/>
          <a:lstStyle/>
          <a:p>
            <a:r>
              <a:rPr lang="en-IN"/>
              <a:t>Annexure========</a:t>
            </a:r>
            <a:endParaRPr lang="en-IN" dirty="0"/>
          </a:p>
        </p:txBody>
      </p:sp>
      <p:sp>
        <p:nvSpPr>
          <p:cNvPr id="3" name="Slide Number Placeholder 2">
            <a:extLst>
              <a:ext uri="{FF2B5EF4-FFF2-40B4-BE49-F238E27FC236}">
                <a16:creationId xmlns:a16="http://schemas.microsoft.com/office/drawing/2014/main" id="{AF12C40B-424F-4685-BC39-1FB1B2125A0E}"/>
              </a:ext>
            </a:extLst>
          </p:cNvPr>
          <p:cNvSpPr>
            <a:spLocks noGrp="1"/>
          </p:cNvSpPr>
          <p:nvPr>
            <p:ph type="sldNum" sz="quarter" idx="12"/>
          </p:nvPr>
        </p:nvSpPr>
        <p:spPr/>
        <p:txBody>
          <a:bodyPr/>
          <a:lstStyle/>
          <a:p>
            <a:fld id="{C99F0135-F789-427A-93E0-6D6630919395}" type="slidenum">
              <a:rPr lang="en-IN" smtClean="0"/>
              <a:t>37</a:t>
            </a:fld>
            <a:endParaRPr lang="en-IN"/>
          </a:p>
        </p:txBody>
      </p:sp>
    </p:spTree>
    <p:extLst>
      <p:ext uri="{BB962C8B-B14F-4D97-AF65-F5344CB8AC3E}">
        <p14:creationId xmlns:p14="http://schemas.microsoft.com/office/powerpoint/2010/main" val="4092736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D1A7A3-9864-46D3-BD3F-03AC1DA8EECE}"/>
              </a:ext>
            </a:extLst>
          </p:cNvPr>
          <p:cNvSpPr txBox="1"/>
          <p:nvPr/>
        </p:nvSpPr>
        <p:spPr>
          <a:xfrm>
            <a:off x="1028700" y="199554"/>
            <a:ext cx="2886075" cy="2486024"/>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bg1"/>
                </a:solidFill>
                <a:latin typeface="+mj-lt"/>
                <a:ea typeface="+mj-ea"/>
                <a:cs typeface="+mj-cs"/>
              </a:rPr>
              <a:t>Interpolation using Regression</a:t>
            </a:r>
          </a:p>
        </p:txBody>
      </p:sp>
      <p:sp>
        <p:nvSpPr>
          <p:cNvPr id="5" name="Rectangle 4">
            <a:extLst>
              <a:ext uri="{FF2B5EF4-FFF2-40B4-BE49-F238E27FC236}">
                <a16:creationId xmlns:a16="http://schemas.microsoft.com/office/drawing/2014/main" id="{68F6672C-4B9E-47B4-8FCE-578C457634B2}"/>
              </a:ext>
            </a:extLst>
          </p:cNvPr>
          <p:cNvSpPr/>
          <p:nvPr/>
        </p:nvSpPr>
        <p:spPr>
          <a:xfrm>
            <a:off x="6096000" y="480027"/>
            <a:ext cx="4824920"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UNIVARIATE PREDICTION – INHOUSE PREDICTION</a:t>
            </a:r>
          </a:p>
        </p:txBody>
      </p:sp>
      <p:sp>
        <p:nvSpPr>
          <p:cNvPr id="10" name="Rectangle 9">
            <a:extLst>
              <a:ext uri="{FF2B5EF4-FFF2-40B4-BE49-F238E27FC236}">
                <a16:creationId xmlns:a16="http://schemas.microsoft.com/office/drawing/2014/main" id="{AD26BA91-9379-4D95-807D-6AF8C3F6AC48}"/>
              </a:ext>
            </a:extLst>
          </p:cNvPr>
          <p:cNvSpPr/>
          <p:nvPr/>
        </p:nvSpPr>
        <p:spPr>
          <a:xfrm>
            <a:off x="6096000" y="1406934"/>
            <a:ext cx="4824920" cy="83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Eg.</a:t>
            </a:r>
            <a:r>
              <a:rPr lang="en-IN" dirty="0"/>
              <a:t> In cased hole logs </a:t>
            </a:r>
            <a:br>
              <a:rPr lang="en-IN" dirty="0"/>
            </a:br>
            <a:r>
              <a:rPr lang="en-IN" dirty="0"/>
              <a:t>INPUT = GR VARIABLE</a:t>
            </a:r>
            <a:br>
              <a:rPr lang="en-IN" dirty="0"/>
            </a:br>
            <a:r>
              <a:rPr lang="en-IN" dirty="0"/>
              <a:t>OUTPUT = DTCO VARIABLE</a:t>
            </a:r>
          </a:p>
        </p:txBody>
      </p:sp>
      <p:sp>
        <p:nvSpPr>
          <p:cNvPr id="13" name="Rectangle 12">
            <a:extLst>
              <a:ext uri="{FF2B5EF4-FFF2-40B4-BE49-F238E27FC236}">
                <a16:creationId xmlns:a16="http://schemas.microsoft.com/office/drawing/2014/main" id="{A189F3D2-FC1D-44D7-B61F-E93A03E2FEEC}"/>
              </a:ext>
            </a:extLst>
          </p:cNvPr>
          <p:cNvSpPr/>
          <p:nvPr/>
        </p:nvSpPr>
        <p:spPr>
          <a:xfrm>
            <a:off x="6096000" y="2369083"/>
            <a:ext cx="4824920" cy="964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Pre-processing step-</a:t>
            </a:r>
            <a:br>
              <a:rPr lang="en-IN" dirty="0"/>
            </a:br>
            <a:r>
              <a:rPr lang="en-IN" sz="1500" dirty="0"/>
              <a:t>1) Normalization of Input variable</a:t>
            </a:r>
          </a:p>
          <a:p>
            <a:pPr algn="ctr"/>
            <a:r>
              <a:rPr lang="en-IN" sz="1500" dirty="0"/>
              <a:t>2)Removal of Outlier</a:t>
            </a:r>
          </a:p>
          <a:p>
            <a:pPr algn="ctr"/>
            <a:r>
              <a:rPr lang="en-IN" sz="1500" dirty="0"/>
              <a:t>3) EDA</a:t>
            </a:r>
          </a:p>
        </p:txBody>
      </p:sp>
      <p:sp>
        <p:nvSpPr>
          <p:cNvPr id="14" name="Rectangle 13">
            <a:extLst>
              <a:ext uri="{FF2B5EF4-FFF2-40B4-BE49-F238E27FC236}">
                <a16:creationId xmlns:a16="http://schemas.microsoft.com/office/drawing/2014/main" id="{4D45BF80-959C-4776-85B6-B39113D2753F}"/>
              </a:ext>
            </a:extLst>
          </p:cNvPr>
          <p:cNvSpPr/>
          <p:nvPr/>
        </p:nvSpPr>
        <p:spPr>
          <a:xfrm>
            <a:off x="6096000" y="3616719"/>
            <a:ext cx="4824920" cy="10209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Feature Engineering-</a:t>
            </a:r>
            <a:br>
              <a:rPr lang="en-IN" dirty="0"/>
            </a:br>
            <a:r>
              <a:rPr lang="en-IN" sz="1500" dirty="0"/>
              <a:t>1) Polynomial forms of GR variable</a:t>
            </a:r>
          </a:p>
          <a:p>
            <a:pPr algn="ctr"/>
            <a:r>
              <a:rPr lang="en-IN" sz="1500" dirty="0"/>
              <a:t>2) Slope of GR variable</a:t>
            </a:r>
          </a:p>
          <a:p>
            <a:pPr algn="ctr"/>
            <a:r>
              <a:rPr lang="en-IN" sz="1500" dirty="0"/>
              <a:t>3) </a:t>
            </a:r>
            <a:r>
              <a:rPr lang="en-IN" sz="1500" b="1" dirty="0"/>
              <a:t>Difference</a:t>
            </a:r>
            <a:r>
              <a:rPr lang="en-IN" sz="1500" dirty="0"/>
              <a:t> in value of GR for various gap periods</a:t>
            </a:r>
          </a:p>
        </p:txBody>
      </p:sp>
      <p:sp>
        <p:nvSpPr>
          <p:cNvPr id="15" name="Rectangle 14">
            <a:extLst>
              <a:ext uri="{FF2B5EF4-FFF2-40B4-BE49-F238E27FC236}">
                <a16:creationId xmlns:a16="http://schemas.microsoft.com/office/drawing/2014/main" id="{A43E7AE0-B8E2-4352-807E-B07BC05F2D4D}"/>
              </a:ext>
            </a:extLst>
          </p:cNvPr>
          <p:cNvSpPr/>
          <p:nvPr/>
        </p:nvSpPr>
        <p:spPr>
          <a:xfrm>
            <a:off x="6096000" y="4731068"/>
            <a:ext cx="4824920" cy="10209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Feature Selection-</a:t>
            </a:r>
            <a:br>
              <a:rPr lang="en-IN" dirty="0"/>
            </a:br>
            <a:r>
              <a:rPr lang="en-IN" sz="1500" dirty="0"/>
              <a:t>1) p-Value estimation</a:t>
            </a:r>
          </a:p>
          <a:p>
            <a:pPr algn="ctr"/>
            <a:r>
              <a:rPr lang="en-IN" sz="1500" dirty="0"/>
              <a:t>2)Correlation based selection</a:t>
            </a:r>
          </a:p>
        </p:txBody>
      </p:sp>
      <p:sp>
        <p:nvSpPr>
          <p:cNvPr id="2" name="Slide Number Placeholder 1">
            <a:extLst>
              <a:ext uri="{FF2B5EF4-FFF2-40B4-BE49-F238E27FC236}">
                <a16:creationId xmlns:a16="http://schemas.microsoft.com/office/drawing/2014/main" id="{968E827D-863F-44D1-B027-EA14B1723C32}"/>
              </a:ext>
            </a:extLst>
          </p:cNvPr>
          <p:cNvSpPr>
            <a:spLocks noGrp="1"/>
          </p:cNvSpPr>
          <p:nvPr>
            <p:ph type="sldNum" sz="quarter" idx="12"/>
          </p:nvPr>
        </p:nvSpPr>
        <p:spPr/>
        <p:txBody>
          <a:bodyPr/>
          <a:lstStyle/>
          <a:p>
            <a:fld id="{C99F0135-F789-427A-93E0-6D6630919395}" type="slidenum">
              <a:rPr lang="en-IN" smtClean="0"/>
              <a:t>38</a:t>
            </a:fld>
            <a:endParaRPr lang="en-IN"/>
          </a:p>
        </p:txBody>
      </p:sp>
      <p:pic>
        <p:nvPicPr>
          <p:cNvPr id="11" name="Picture 10">
            <a:extLst>
              <a:ext uri="{FF2B5EF4-FFF2-40B4-BE49-F238E27FC236}">
                <a16:creationId xmlns:a16="http://schemas.microsoft.com/office/drawing/2014/main" id="{BD80039F-EF78-4DE2-A540-808C33C6D8EE}"/>
              </a:ext>
            </a:extLst>
          </p:cNvPr>
          <p:cNvPicPr>
            <a:picLocks noChangeAspect="1"/>
          </p:cNvPicPr>
          <p:nvPr/>
        </p:nvPicPr>
        <p:blipFill>
          <a:blip r:embed="rId2"/>
          <a:stretch>
            <a:fillRect/>
          </a:stretch>
        </p:blipFill>
        <p:spPr>
          <a:xfrm>
            <a:off x="215016" y="3596399"/>
            <a:ext cx="5429223" cy="2759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0989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1F414-31EB-428A-8E00-A27CA5886B0C}"/>
              </a:ext>
            </a:extLst>
          </p:cNvPr>
          <p:cNvSpPr/>
          <p:nvPr/>
        </p:nvSpPr>
        <p:spPr>
          <a:xfrm>
            <a:off x="289554" y="3028432"/>
            <a:ext cx="1673932" cy="1102163"/>
          </a:xfrm>
          <a:prstGeom prst="rect">
            <a:avLst/>
          </a:prstGeom>
          <a:gradFill>
            <a:gsLst>
              <a:gs pos="93000">
                <a:srgbClr val="00B050"/>
              </a:gs>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Required DATA</a:t>
            </a:r>
          </a:p>
        </p:txBody>
      </p:sp>
      <p:sp>
        <p:nvSpPr>
          <p:cNvPr id="4" name="Rectangle 3">
            <a:extLst>
              <a:ext uri="{FF2B5EF4-FFF2-40B4-BE49-F238E27FC236}">
                <a16:creationId xmlns:a16="http://schemas.microsoft.com/office/drawing/2014/main" id="{782655B4-D152-4ED3-AD4B-F9A3C96B1675}"/>
              </a:ext>
            </a:extLst>
          </p:cNvPr>
          <p:cNvSpPr/>
          <p:nvPr/>
        </p:nvSpPr>
        <p:spPr>
          <a:xfrm>
            <a:off x="3226090" y="2616540"/>
            <a:ext cx="1673932" cy="9460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Training Set</a:t>
            </a:r>
          </a:p>
        </p:txBody>
      </p:sp>
      <p:sp>
        <p:nvSpPr>
          <p:cNvPr id="5" name="Rectangle 4">
            <a:extLst>
              <a:ext uri="{FF2B5EF4-FFF2-40B4-BE49-F238E27FC236}">
                <a16:creationId xmlns:a16="http://schemas.microsoft.com/office/drawing/2014/main" id="{2CED1C7F-4D82-4CB4-A128-F339316BDF3E}"/>
              </a:ext>
            </a:extLst>
          </p:cNvPr>
          <p:cNvSpPr/>
          <p:nvPr/>
        </p:nvSpPr>
        <p:spPr>
          <a:xfrm>
            <a:off x="3226090" y="1414426"/>
            <a:ext cx="1673932" cy="9460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Test Set</a:t>
            </a:r>
          </a:p>
        </p:txBody>
      </p:sp>
      <p:cxnSp>
        <p:nvCxnSpPr>
          <p:cNvPr id="7" name="Straight Arrow Connector 6">
            <a:extLst>
              <a:ext uri="{FF2B5EF4-FFF2-40B4-BE49-F238E27FC236}">
                <a16:creationId xmlns:a16="http://schemas.microsoft.com/office/drawing/2014/main" id="{626E7605-D021-44E0-9E7C-97898551C28E}"/>
              </a:ext>
            </a:extLst>
          </p:cNvPr>
          <p:cNvCxnSpPr>
            <a:cxnSpLocks/>
          </p:cNvCxnSpPr>
          <p:nvPr/>
        </p:nvCxnSpPr>
        <p:spPr>
          <a:xfrm>
            <a:off x="1963486" y="3408629"/>
            <a:ext cx="12626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onnector: Elbow 9">
            <a:extLst>
              <a:ext uri="{FF2B5EF4-FFF2-40B4-BE49-F238E27FC236}">
                <a16:creationId xmlns:a16="http://schemas.microsoft.com/office/drawing/2014/main" id="{170E9398-15C6-4191-9F49-BF136FC56CEC}"/>
              </a:ext>
            </a:extLst>
          </p:cNvPr>
          <p:cNvCxnSpPr>
            <a:cxnSpLocks/>
            <a:endCxn id="5" idx="1"/>
          </p:cNvCxnSpPr>
          <p:nvPr/>
        </p:nvCxnSpPr>
        <p:spPr>
          <a:xfrm rot="5400000" flipH="1" flipV="1">
            <a:off x="2003565" y="2186105"/>
            <a:ext cx="1521191" cy="923860"/>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1A2C85A0-0162-4B39-B5BB-6BB9613EF3B9}"/>
              </a:ext>
            </a:extLst>
          </p:cNvPr>
          <p:cNvSpPr txBox="1"/>
          <p:nvPr/>
        </p:nvSpPr>
        <p:spPr>
          <a:xfrm>
            <a:off x="1963486" y="3600656"/>
            <a:ext cx="1599340" cy="523220"/>
          </a:xfrm>
          <a:prstGeom prst="rect">
            <a:avLst/>
          </a:prstGeom>
          <a:noFill/>
        </p:spPr>
        <p:txBody>
          <a:bodyPr wrap="square" rtlCol="0">
            <a:spAutoFit/>
          </a:bodyPr>
          <a:lstStyle/>
          <a:p>
            <a:r>
              <a:rPr lang="en-IN" sz="1400" dirty="0"/>
              <a:t>Feature Extraction</a:t>
            </a:r>
            <a:br>
              <a:rPr lang="en-IN" sz="1400" dirty="0"/>
            </a:br>
            <a:r>
              <a:rPr lang="en-IN" sz="1400" dirty="0"/>
              <a:t>Pre Processing</a:t>
            </a:r>
          </a:p>
        </p:txBody>
      </p:sp>
      <p:cxnSp>
        <p:nvCxnSpPr>
          <p:cNvPr id="13" name="Straight Arrow Connector 12">
            <a:extLst>
              <a:ext uri="{FF2B5EF4-FFF2-40B4-BE49-F238E27FC236}">
                <a16:creationId xmlns:a16="http://schemas.microsoft.com/office/drawing/2014/main" id="{DA0F5E85-9002-4B2E-A701-E0FE4119CA42}"/>
              </a:ext>
            </a:extLst>
          </p:cNvPr>
          <p:cNvCxnSpPr>
            <a:cxnSpLocks/>
          </p:cNvCxnSpPr>
          <p:nvPr/>
        </p:nvCxnSpPr>
        <p:spPr>
          <a:xfrm>
            <a:off x="4900022" y="3109914"/>
            <a:ext cx="12626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or: Elbow 13">
            <a:extLst>
              <a:ext uri="{FF2B5EF4-FFF2-40B4-BE49-F238E27FC236}">
                <a16:creationId xmlns:a16="http://schemas.microsoft.com/office/drawing/2014/main" id="{A03C8AC6-DC30-4FE3-9FF5-E16D21447747}"/>
              </a:ext>
            </a:extLst>
          </p:cNvPr>
          <p:cNvCxnSpPr>
            <a:cxnSpLocks/>
            <a:stCxn id="5" idx="3"/>
            <a:endCxn id="17" idx="0"/>
          </p:cNvCxnSpPr>
          <p:nvPr/>
        </p:nvCxnSpPr>
        <p:spPr>
          <a:xfrm>
            <a:off x="4900022" y="1887439"/>
            <a:ext cx="4855034" cy="7291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B00C1EB7-5876-4D12-9BC6-BF7EE344AA19}"/>
              </a:ext>
            </a:extLst>
          </p:cNvPr>
          <p:cNvSpPr/>
          <p:nvPr/>
        </p:nvSpPr>
        <p:spPr>
          <a:xfrm>
            <a:off x="6162625" y="2616540"/>
            <a:ext cx="1673932" cy="9460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MODEL Building </a:t>
            </a:r>
          </a:p>
        </p:txBody>
      </p:sp>
      <p:sp>
        <p:nvSpPr>
          <p:cNvPr id="16" name="TextBox 15">
            <a:extLst>
              <a:ext uri="{FF2B5EF4-FFF2-40B4-BE49-F238E27FC236}">
                <a16:creationId xmlns:a16="http://schemas.microsoft.com/office/drawing/2014/main" id="{E6D487BA-9A39-4AEB-B685-82973FA2CD6C}"/>
              </a:ext>
            </a:extLst>
          </p:cNvPr>
          <p:cNvSpPr txBox="1"/>
          <p:nvPr/>
        </p:nvSpPr>
        <p:spPr>
          <a:xfrm>
            <a:off x="5081092" y="3224866"/>
            <a:ext cx="1599340" cy="738664"/>
          </a:xfrm>
          <a:prstGeom prst="rect">
            <a:avLst/>
          </a:prstGeom>
          <a:noFill/>
        </p:spPr>
        <p:txBody>
          <a:bodyPr wrap="square" rtlCol="0">
            <a:spAutoFit/>
          </a:bodyPr>
          <a:lstStyle/>
          <a:p>
            <a:r>
              <a:rPr lang="en-IN" sz="1400" dirty="0"/>
              <a:t>Algorithm</a:t>
            </a:r>
            <a:br>
              <a:rPr lang="en-IN" sz="1400" dirty="0"/>
            </a:br>
            <a:r>
              <a:rPr lang="en-IN" sz="1400" dirty="0"/>
              <a:t>Optimizer</a:t>
            </a:r>
          </a:p>
          <a:p>
            <a:r>
              <a:rPr lang="en-IN" sz="1400" dirty="0"/>
              <a:t>Bins</a:t>
            </a:r>
          </a:p>
        </p:txBody>
      </p:sp>
      <p:sp>
        <p:nvSpPr>
          <p:cNvPr id="17" name="Rectangle 16">
            <a:extLst>
              <a:ext uri="{FF2B5EF4-FFF2-40B4-BE49-F238E27FC236}">
                <a16:creationId xmlns:a16="http://schemas.microsoft.com/office/drawing/2014/main" id="{E1F767F1-800E-44A1-B511-BA83EEFD0D5E}"/>
              </a:ext>
            </a:extLst>
          </p:cNvPr>
          <p:cNvSpPr/>
          <p:nvPr/>
        </p:nvSpPr>
        <p:spPr>
          <a:xfrm>
            <a:off x="8918090" y="2616540"/>
            <a:ext cx="1673932" cy="9460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Test Model Prediction </a:t>
            </a:r>
          </a:p>
        </p:txBody>
      </p:sp>
      <p:sp>
        <p:nvSpPr>
          <p:cNvPr id="20" name="TextBox 19">
            <a:extLst>
              <a:ext uri="{FF2B5EF4-FFF2-40B4-BE49-F238E27FC236}">
                <a16:creationId xmlns:a16="http://schemas.microsoft.com/office/drawing/2014/main" id="{C6019D96-1D08-4BFA-A91D-26B39B2459B5}"/>
              </a:ext>
            </a:extLst>
          </p:cNvPr>
          <p:cNvSpPr txBox="1"/>
          <p:nvPr/>
        </p:nvSpPr>
        <p:spPr>
          <a:xfrm>
            <a:off x="6096000" y="1887439"/>
            <a:ext cx="2999825" cy="307777"/>
          </a:xfrm>
          <a:prstGeom prst="rect">
            <a:avLst/>
          </a:prstGeom>
          <a:noFill/>
        </p:spPr>
        <p:txBody>
          <a:bodyPr wrap="square" rtlCol="0">
            <a:spAutoFit/>
          </a:bodyPr>
          <a:lstStyle/>
          <a:p>
            <a:r>
              <a:rPr lang="en-IN" sz="1400" dirty="0"/>
              <a:t>Metrics-ERROR Calculation</a:t>
            </a:r>
          </a:p>
        </p:txBody>
      </p:sp>
      <p:cxnSp>
        <p:nvCxnSpPr>
          <p:cNvPr id="21" name="Connector: Elbow 20">
            <a:extLst>
              <a:ext uri="{FF2B5EF4-FFF2-40B4-BE49-F238E27FC236}">
                <a16:creationId xmlns:a16="http://schemas.microsoft.com/office/drawing/2014/main" id="{BF245A8A-1BFD-4332-AA62-4A07413ABE7B}"/>
              </a:ext>
            </a:extLst>
          </p:cNvPr>
          <p:cNvCxnSpPr>
            <a:cxnSpLocks/>
            <a:stCxn id="17" idx="2"/>
            <a:endCxn id="15" idx="2"/>
          </p:cNvCxnSpPr>
          <p:nvPr/>
        </p:nvCxnSpPr>
        <p:spPr>
          <a:xfrm rot="5400000">
            <a:off x="8377324" y="2184834"/>
            <a:ext cx="12700" cy="2755465"/>
          </a:xfrm>
          <a:prstGeom prst="bentConnector3">
            <a:avLst>
              <a:gd name="adj1" fmla="val 180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E597282-6420-4811-ACBB-0073A099D98C}"/>
              </a:ext>
            </a:extLst>
          </p:cNvPr>
          <p:cNvSpPr txBox="1"/>
          <p:nvPr/>
        </p:nvSpPr>
        <p:spPr>
          <a:xfrm>
            <a:off x="8107038" y="3779882"/>
            <a:ext cx="2999825" cy="307777"/>
          </a:xfrm>
          <a:prstGeom prst="rect">
            <a:avLst/>
          </a:prstGeom>
          <a:noFill/>
        </p:spPr>
        <p:txBody>
          <a:bodyPr wrap="square" rtlCol="0">
            <a:spAutoFit/>
          </a:bodyPr>
          <a:lstStyle/>
          <a:p>
            <a:r>
              <a:rPr lang="en-IN" sz="1400" dirty="0"/>
              <a:t>FEEDBACK</a:t>
            </a:r>
          </a:p>
        </p:txBody>
      </p:sp>
      <p:sp>
        <p:nvSpPr>
          <p:cNvPr id="25" name="TextBox 24">
            <a:extLst>
              <a:ext uri="{FF2B5EF4-FFF2-40B4-BE49-F238E27FC236}">
                <a16:creationId xmlns:a16="http://schemas.microsoft.com/office/drawing/2014/main" id="{C580111F-4243-482E-856A-102B470D9D14}"/>
              </a:ext>
            </a:extLst>
          </p:cNvPr>
          <p:cNvSpPr txBox="1"/>
          <p:nvPr/>
        </p:nvSpPr>
        <p:spPr>
          <a:xfrm>
            <a:off x="567345" y="3884967"/>
            <a:ext cx="1565513" cy="276999"/>
          </a:xfrm>
          <a:prstGeom prst="rect">
            <a:avLst/>
          </a:prstGeom>
          <a:noFill/>
        </p:spPr>
        <p:txBody>
          <a:bodyPr wrap="square" rtlCol="0">
            <a:spAutoFit/>
          </a:bodyPr>
          <a:lstStyle/>
          <a:p>
            <a:r>
              <a:rPr lang="en-IN" sz="1200" dirty="0"/>
              <a:t>INFORMATION</a:t>
            </a:r>
          </a:p>
        </p:txBody>
      </p:sp>
      <p:cxnSp>
        <p:nvCxnSpPr>
          <p:cNvPr id="27" name="Connector: Elbow 26">
            <a:extLst>
              <a:ext uri="{FF2B5EF4-FFF2-40B4-BE49-F238E27FC236}">
                <a16:creationId xmlns:a16="http://schemas.microsoft.com/office/drawing/2014/main" id="{47FEB722-369B-4158-AE4D-5856AECD4BDD}"/>
              </a:ext>
            </a:extLst>
          </p:cNvPr>
          <p:cNvCxnSpPr>
            <a:cxnSpLocks/>
            <a:stCxn id="15" idx="2"/>
            <a:endCxn id="3" idx="2"/>
          </p:cNvCxnSpPr>
          <p:nvPr/>
        </p:nvCxnSpPr>
        <p:spPr>
          <a:xfrm rot="5400000">
            <a:off x="3779042" y="910045"/>
            <a:ext cx="568029" cy="5873071"/>
          </a:xfrm>
          <a:prstGeom prst="bentConnector3">
            <a:avLst>
              <a:gd name="adj1" fmla="val 14024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or: Elbow 18">
            <a:extLst>
              <a:ext uri="{FF2B5EF4-FFF2-40B4-BE49-F238E27FC236}">
                <a16:creationId xmlns:a16="http://schemas.microsoft.com/office/drawing/2014/main" id="{F9D1EC41-8B68-4285-AD4A-8E7BB6B39CAF}"/>
              </a:ext>
            </a:extLst>
          </p:cNvPr>
          <p:cNvCxnSpPr>
            <a:cxnSpLocks/>
            <a:stCxn id="24" idx="0"/>
          </p:cNvCxnSpPr>
          <p:nvPr/>
        </p:nvCxnSpPr>
        <p:spPr>
          <a:xfrm rot="16200000" flipH="1" flipV="1">
            <a:off x="8951299" y="4435533"/>
            <a:ext cx="1311304" cy="1"/>
          </a:xfrm>
          <a:prstGeom prst="bentConnector4">
            <a:avLst>
              <a:gd name="adj1" fmla="val 27444"/>
              <a:gd name="adj2" fmla="val -17285120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Connector: Elbow 22">
            <a:extLst>
              <a:ext uri="{FF2B5EF4-FFF2-40B4-BE49-F238E27FC236}">
                <a16:creationId xmlns:a16="http://schemas.microsoft.com/office/drawing/2014/main" id="{2AB27F43-EF5E-4D8A-BB07-397357A5FB70}"/>
              </a:ext>
            </a:extLst>
          </p:cNvPr>
          <p:cNvCxnSpPr>
            <a:cxnSpLocks/>
            <a:endCxn id="4" idx="2"/>
          </p:cNvCxnSpPr>
          <p:nvPr/>
        </p:nvCxnSpPr>
        <p:spPr>
          <a:xfrm rot="16200000" flipV="1">
            <a:off x="3469290" y="4156333"/>
            <a:ext cx="2073535" cy="886002"/>
          </a:xfrm>
          <a:prstGeom prst="bentConnector3">
            <a:avLst>
              <a:gd name="adj1" fmla="val -211"/>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Slide Number Placeholder 1">
            <a:extLst>
              <a:ext uri="{FF2B5EF4-FFF2-40B4-BE49-F238E27FC236}">
                <a16:creationId xmlns:a16="http://schemas.microsoft.com/office/drawing/2014/main" id="{432A3253-04A3-4FEC-84F5-11392969CC6E}"/>
              </a:ext>
            </a:extLst>
          </p:cNvPr>
          <p:cNvSpPr>
            <a:spLocks noGrp="1"/>
          </p:cNvSpPr>
          <p:nvPr>
            <p:ph type="sldNum" sz="quarter" idx="12"/>
          </p:nvPr>
        </p:nvSpPr>
        <p:spPr/>
        <p:txBody>
          <a:bodyPr/>
          <a:lstStyle/>
          <a:p>
            <a:fld id="{C99F0135-F789-427A-93E0-6D6630919395}" type="slidenum">
              <a:rPr lang="en-IN" smtClean="0"/>
              <a:t>39</a:t>
            </a:fld>
            <a:endParaRPr lang="en-IN"/>
          </a:p>
        </p:txBody>
      </p:sp>
      <p:sp>
        <p:nvSpPr>
          <p:cNvPr id="58" name="Rectangle 57">
            <a:extLst>
              <a:ext uri="{FF2B5EF4-FFF2-40B4-BE49-F238E27FC236}">
                <a16:creationId xmlns:a16="http://schemas.microsoft.com/office/drawing/2014/main" id="{33C85056-0B42-4A2C-88A7-59A3DB61F8D0}"/>
              </a:ext>
            </a:extLst>
          </p:cNvPr>
          <p:cNvSpPr/>
          <p:nvPr/>
        </p:nvSpPr>
        <p:spPr>
          <a:xfrm>
            <a:off x="7933018" y="4664727"/>
            <a:ext cx="1673932" cy="9460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Compartment</a:t>
            </a:r>
          </a:p>
        </p:txBody>
      </p:sp>
      <p:sp>
        <p:nvSpPr>
          <p:cNvPr id="59" name="Rectangle 58">
            <a:extLst>
              <a:ext uri="{FF2B5EF4-FFF2-40B4-BE49-F238E27FC236}">
                <a16:creationId xmlns:a16="http://schemas.microsoft.com/office/drawing/2014/main" id="{ECCA0707-30E2-4F90-986A-68B32331B6D5}"/>
              </a:ext>
            </a:extLst>
          </p:cNvPr>
          <p:cNvSpPr/>
          <p:nvPr/>
        </p:nvSpPr>
        <p:spPr>
          <a:xfrm>
            <a:off x="4955407" y="5091186"/>
            <a:ext cx="1673932" cy="9460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Degree</a:t>
            </a:r>
            <a:br>
              <a:rPr lang="en-IN" dirty="0"/>
            </a:br>
            <a:r>
              <a:rPr lang="en-IN" dirty="0"/>
              <a:t>(Polynomial)</a:t>
            </a:r>
          </a:p>
        </p:txBody>
      </p:sp>
      <p:cxnSp>
        <p:nvCxnSpPr>
          <p:cNvPr id="61" name="Connector: Elbow 60">
            <a:extLst>
              <a:ext uri="{FF2B5EF4-FFF2-40B4-BE49-F238E27FC236}">
                <a16:creationId xmlns:a16="http://schemas.microsoft.com/office/drawing/2014/main" id="{01DECF49-8298-49A6-A800-5FE4D98F8C5E}"/>
              </a:ext>
            </a:extLst>
          </p:cNvPr>
          <p:cNvCxnSpPr>
            <a:cxnSpLocks/>
            <a:stCxn id="58" idx="1"/>
            <a:endCxn id="59" idx="3"/>
          </p:cNvCxnSpPr>
          <p:nvPr/>
        </p:nvCxnSpPr>
        <p:spPr>
          <a:xfrm rot="10800000" flipV="1">
            <a:off x="6629340" y="5137739"/>
            <a:ext cx="1303679" cy="426459"/>
          </a:xfrm>
          <a:prstGeom prst="bentConnector3">
            <a:avLst>
              <a:gd name="adj1" fmla="val 5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Connector: Elbow 63">
            <a:extLst>
              <a:ext uri="{FF2B5EF4-FFF2-40B4-BE49-F238E27FC236}">
                <a16:creationId xmlns:a16="http://schemas.microsoft.com/office/drawing/2014/main" id="{8872949C-AB65-44E0-9B98-D55CF8A00E55}"/>
              </a:ext>
            </a:extLst>
          </p:cNvPr>
          <p:cNvCxnSpPr>
            <a:cxnSpLocks/>
            <a:endCxn id="59" idx="2"/>
          </p:cNvCxnSpPr>
          <p:nvPr/>
        </p:nvCxnSpPr>
        <p:spPr>
          <a:xfrm>
            <a:off x="4955408" y="5636101"/>
            <a:ext cx="836965" cy="401111"/>
          </a:xfrm>
          <a:prstGeom prst="bentConnector4">
            <a:avLst>
              <a:gd name="adj1" fmla="val -77727"/>
              <a:gd name="adj2" fmla="val 156992"/>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5A9CAD8A-44A9-4D16-A404-6B7B5C0E9E52}"/>
              </a:ext>
            </a:extLst>
          </p:cNvPr>
          <p:cNvCxnSpPr>
            <a:cxnSpLocks/>
            <a:endCxn id="58" idx="2"/>
          </p:cNvCxnSpPr>
          <p:nvPr/>
        </p:nvCxnSpPr>
        <p:spPr>
          <a:xfrm>
            <a:off x="7933017" y="5131388"/>
            <a:ext cx="836967" cy="479365"/>
          </a:xfrm>
          <a:prstGeom prst="bentConnector4">
            <a:avLst>
              <a:gd name="adj1" fmla="val -30288"/>
              <a:gd name="adj2" fmla="val 147688"/>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1C033D50-68CE-4469-B539-72B010FC0A16}"/>
              </a:ext>
            </a:extLst>
          </p:cNvPr>
          <p:cNvSpPr txBox="1"/>
          <p:nvPr/>
        </p:nvSpPr>
        <p:spPr>
          <a:xfrm>
            <a:off x="7517398" y="5829663"/>
            <a:ext cx="2089552" cy="307777"/>
          </a:xfrm>
          <a:prstGeom prst="rect">
            <a:avLst/>
          </a:prstGeom>
          <a:noFill/>
        </p:spPr>
        <p:txBody>
          <a:bodyPr wrap="square" rtlCol="0">
            <a:spAutoFit/>
          </a:bodyPr>
          <a:lstStyle/>
          <a:p>
            <a:r>
              <a:rPr lang="en-IN" sz="1400" dirty="0"/>
              <a:t>Auto-Feed (+Verification)</a:t>
            </a:r>
          </a:p>
        </p:txBody>
      </p:sp>
      <p:sp>
        <p:nvSpPr>
          <p:cNvPr id="77" name="Rectangle 76">
            <a:extLst>
              <a:ext uri="{FF2B5EF4-FFF2-40B4-BE49-F238E27FC236}">
                <a16:creationId xmlns:a16="http://schemas.microsoft.com/office/drawing/2014/main" id="{BDEF2F1E-9FC6-4375-927E-EBCF89D3018A}"/>
              </a:ext>
            </a:extLst>
          </p:cNvPr>
          <p:cNvSpPr/>
          <p:nvPr/>
        </p:nvSpPr>
        <p:spPr>
          <a:xfrm>
            <a:off x="289554" y="614593"/>
            <a:ext cx="1673932" cy="110216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RAW DATA</a:t>
            </a:r>
          </a:p>
        </p:txBody>
      </p:sp>
      <p:cxnSp>
        <p:nvCxnSpPr>
          <p:cNvPr id="78" name="Straight Arrow Connector 77">
            <a:extLst>
              <a:ext uri="{FF2B5EF4-FFF2-40B4-BE49-F238E27FC236}">
                <a16:creationId xmlns:a16="http://schemas.microsoft.com/office/drawing/2014/main" id="{146DD92A-F7AF-4A24-B79B-FCDBF697BF52}"/>
              </a:ext>
            </a:extLst>
          </p:cNvPr>
          <p:cNvCxnSpPr>
            <a:cxnSpLocks/>
            <a:stCxn id="77" idx="2"/>
            <a:endCxn id="3" idx="0"/>
          </p:cNvCxnSpPr>
          <p:nvPr/>
        </p:nvCxnSpPr>
        <p:spPr>
          <a:xfrm>
            <a:off x="1126520" y="1716756"/>
            <a:ext cx="0" cy="131167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89128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A9EFDC-E547-41CA-9F79-2CF3C677384C}"/>
              </a:ext>
            </a:extLst>
          </p:cNvPr>
          <p:cNvSpPr>
            <a:spLocks noGrp="1"/>
          </p:cNvSpPr>
          <p:nvPr>
            <p:ph type="sldNum" sz="quarter" idx="12"/>
          </p:nvPr>
        </p:nvSpPr>
        <p:spPr/>
        <p:txBody>
          <a:bodyPr/>
          <a:lstStyle/>
          <a:p>
            <a:fld id="{C99F0135-F789-427A-93E0-6D6630919395}" type="slidenum">
              <a:rPr lang="en-IN" smtClean="0"/>
              <a:t>4</a:t>
            </a:fld>
            <a:endParaRPr lang="en-IN"/>
          </a:p>
        </p:txBody>
      </p:sp>
      <p:sp>
        <p:nvSpPr>
          <p:cNvPr id="5" name="Flowchart: Connector 4">
            <a:extLst>
              <a:ext uri="{FF2B5EF4-FFF2-40B4-BE49-F238E27FC236}">
                <a16:creationId xmlns:a16="http://schemas.microsoft.com/office/drawing/2014/main" id="{40D6FCDC-C85E-4B12-8E50-B12188E6E6E2}"/>
              </a:ext>
            </a:extLst>
          </p:cNvPr>
          <p:cNvSpPr/>
          <p:nvPr/>
        </p:nvSpPr>
        <p:spPr>
          <a:xfrm>
            <a:off x="832919" y="1000408"/>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6" name="Rectangle 5">
            <a:extLst>
              <a:ext uri="{FF2B5EF4-FFF2-40B4-BE49-F238E27FC236}">
                <a16:creationId xmlns:a16="http://schemas.microsoft.com/office/drawing/2014/main" id="{0AF31258-D2E1-4980-AAE2-3EA7C8931A94}"/>
              </a:ext>
            </a:extLst>
          </p:cNvPr>
          <p:cNvSpPr/>
          <p:nvPr/>
        </p:nvSpPr>
        <p:spPr>
          <a:xfrm>
            <a:off x="81481" y="458601"/>
            <a:ext cx="1792586" cy="47234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mpd="db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DATA </a:t>
            </a:r>
          </a:p>
        </p:txBody>
      </p:sp>
      <p:cxnSp>
        <p:nvCxnSpPr>
          <p:cNvPr id="7" name="Straight Connector 6">
            <a:extLst>
              <a:ext uri="{FF2B5EF4-FFF2-40B4-BE49-F238E27FC236}">
                <a16:creationId xmlns:a16="http://schemas.microsoft.com/office/drawing/2014/main" id="{1C86E956-49BC-4EBB-AB8E-679B0B56F930}"/>
              </a:ext>
            </a:extLst>
          </p:cNvPr>
          <p:cNvCxnSpPr>
            <a:cxnSpLocks/>
            <a:stCxn id="5" idx="5"/>
            <a:endCxn id="8" idx="2"/>
          </p:cNvCxnSpPr>
          <p:nvPr/>
        </p:nvCxnSpPr>
        <p:spPr>
          <a:xfrm>
            <a:off x="1080203" y="1212917"/>
            <a:ext cx="1828801" cy="688311"/>
          </a:xfrm>
          <a:prstGeom prst="line">
            <a:avLst/>
          </a:prstGeom>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3D2E21A2-9EDE-4E40-BABD-8DE0226DE718}"/>
              </a:ext>
            </a:extLst>
          </p:cNvPr>
          <p:cNvSpPr/>
          <p:nvPr/>
        </p:nvSpPr>
        <p:spPr>
          <a:xfrm>
            <a:off x="2909004" y="1776743"/>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9" name="TextBox 8">
            <a:extLst>
              <a:ext uri="{FF2B5EF4-FFF2-40B4-BE49-F238E27FC236}">
                <a16:creationId xmlns:a16="http://schemas.microsoft.com/office/drawing/2014/main" id="{D6D4BABE-7860-45B1-978D-9B62ECFDEAEA}"/>
              </a:ext>
            </a:extLst>
          </p:cNvPr>
          <p:cNvSpPr txBox="1"/>
          <p:nvPr/>
        </p:nvSpPr>
        <p:spPr>
          <a:xfrm>
            <a:off x="2032502" y="2045679"/>
            <a:ext cx="1511929" cy="369332"/>
          </a:xfrm>
          <a:prstGeom prst="rect">
            <a:avLst/>
          </a:prstGeom>
          <a:noFill/>
        </p:spPr>
        <p:txBody>
          <a:bodyPr wrap="square" rtlCol="0">
            <a:spAutoFit/>
          </a:bodyPr>
          <a:lstStyle/>
          <a:p>
            <a:pPr algn="ctr"/>
            <a:r>
              <a:rPr lang="en-IN" b="1" dirty="0"/>
              <a:t>ACQUIRE</a:t>
            </a:r>
          </a:p>
        </p:txBody>
      </p:sp>
      <p:sp>
        <p:nvSpPr>
          <p:cNvPr id="10" name="Flowchart: Connector 9">
            <a:extLst>
              <a:ext uri="{FF2B5EF4-FFF2-40B4-BE49-F238E27FC236}">
                <a16:creationId xmlns:a16="http://schemas.microsoft.com/office/drawing/2014/main" id="{88AFEA6F-FA38-4E1C-B91B-9AE3AD894A54}"/>
              </a:ext>
            </a:extLst>
          </p:cNvPr>
          <p:cNvSpPr/>
          <p:nvPr/>
        </p:nvSpPr>
        <p:spPr>
          <a:xfrm>
            <a:off x="5923985" y="999914"/>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11" name="Straight Connector 10">
            <a:extLst>
              <a:ext uri="{FF2B5EF4-FFF2-40B4-BE49-F238E27FC236}">
                <a16:creationId xmlns:a16="http://schemas.microsoft.com/office/drawing/2014/main" id="{FDFE616B-0F84-4FD7-B4CA-7F4E43A21EF0}"/>
              </a:ext>
            </a:extLst>
          </p:cNvPr>
          <p:cNvCxnSpPr>
            <a:cxnSpLocks/>
            <a:stCxn id="8" idx="5"/>
            <a:endCxn id="10" idx="3"/>
          </p:cNvCxnSpPr>
          <p:nvPr/>
        </p:nvCxnSpPr>
        <p:spPr>
          <a:xfrm flipV="1">
            <a:off x="3156288" y="1212423"/>
            <a:ext cx="2810124" cy="77682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646DD4-277D-48E4-8500-06E8784B95BA}"/>
              </a:ext>
            </a:extLst>
          </p:cNvPr>
          <p:cNvSpPr txBox="1"/>
          <p:nvPr/>
        </p:nvSpPr>
        <p:spPr>
          <a:xfrm>
            <a:off x="5312875" y="636241"/>
            <a:ext cx="1511929" cy="369332"/>
          </a:xfrm>
          <a:prstGeom prst="rect">
            <a:avLst/>
          </a:prstGeom>
          <a:noFill/>
        </p:spPr>
        <p:txBody>
          <a:bodyPr wrap="square" rtlCol="0">
            <a:spAutoFit/>
          </a:bodyPr>
          <a:lstStyle/>
          <a:p>
            <a:pPr algn="ctr"/>
            <a:r>
              <a:rPr lang="en-IN" b="1" dirty="0"/>
              <a:t>PROCESS</a:t>
            </a:r>
          </a:p>
        </p:txBody>
      </p:sp>
      <p:sp>
        <p:nvSpPr>
          <p:cNvPr id="13" name="Flowchart: Connector 12">
            <a:extLst>
              <a:ext uri="{FF2B5EF4-FFF2-40B4-BE49-F238E27FC236}">
                <a16:creationId xmlns:a16="http://schemas.microsoft.com/office/drawing/2014/main" id="{9EEA8385-94A8-4327-A893-D2EF24A05677}"/>
              </a:ext>
            </a:extLst>
          </p:cNvPr>
          <p:cNvSpPr/>
          <p:nvPr/>
        </p:nvSpPr>
        <p:spPr>
          <a:xfrm>
            <a:off x="8794113" y="1776743"/>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14" name="Straight Connector 13">
            <a:extLst>
              <a:ext uri="{FF2B5EF4-FFF2-40B4-BE49-F238E27FC236}">
                <a16:creationId xmlns:a16="http://schemas.microsoft.com/office/drawing/2014/main" id="{4C95B944-0C6B-4E3D-8E90-FB0EA54A9816}"/>
              </a:ext>
            </a:extLst>
          </p:cNvPr>
          <p:cNvCxnSpPr>
            <a:cxnSpLocks/>
            <a:stCxn id="13" idx="3"/>
            <a:endCxn id="10" idx="5"/>
          </p:cNvCxnSpPr>
          <p:nvPr/>
        </p:nvCxnSpPr>
        <p:spPr>
          <a:xfrm flipH="1" flipV="1">
            <a:off x="6171269" y="1212423"/>
            <a:ext cx="2665271" cy="776829"/>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627EFB0-46E8-4D97-B97E-E3E63BE12CC5}"/>
              </a:ext>
            </a:extLst>
          </p:cNvPr>
          <p:cNvSpPr txBox="1"/>
          <p:nvPr/>
        </p:nvSpPr>
        <p:spPr>
          <a:xfrm>
            <a:off x="8285432" y="2045679"/>
            <a:ext cx="1511929" cy="369332"/>
          </a:xfrm>
          <a:prstGeom prst="rect">
            <a:avLst/>
          </a:prstGeom>
          <a:noFill/>
        </p:spPr>
        <p:txBody>
          <a:bodyPr wrap="square" rtlCol="0">
            <a:spAutoFit/>
          </a:bodyPr>
          <a:lstStyle/>
          <a:p>
            <a:pPr algn="ctr"/>
            <a:r>
              <a:rPr lang="en-IN" b="1" dirty="0"/>
              <a:t>INTERPRET</a:t>
            </a:r>
          </a:p>
        </p:txBody>
      </p:sp>
      <p:sp>
        <p:nvSpPr>
          <p:cNvPr id="16" name="Flowchart: Connector 15">
            <a:extLst>
              <a:ext uri="{FF2B5EF4-FFF2-40B4-BE49-F238E27FC236}">
                <a16:creationId xmlns:a16="http://schemas.microsoft.com/office/drawing/2014/main" id="{2038F14A-9ABC-47FD-95CE-512482BDEC57}"/>
              </a:ext>
            </a:extLst>
          </p:cNvPr>
          <p:cNvSpPr/>
          <p:nvPr/>
        </p:nvSpPr>
        <p:spPr>
          <a:xfrm>
            <a:off x="11602016" y="1001840"/>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17" name="Straight Connector 16">
            <a:extLst>
              <a:ext uri="{FF2B5EF4-FFF2-40B4-BE49-F238E27FC236}">
                <a16:creationId xmlns:a16="http://schemas.microsoft.com/office/drawing/2014/main" id="{B1434B7D-6630-4FE0-8993-3B5AC04AA176}"/>
              </a:ext>
            </a:extLst>
          </p:cNvPr>
          <p:cNvCxnSpPr>
            <a:cxnSpLocks/>
            <a:stCxn id="13" idx="5"/>
            <a:endCxn id="16" idx="2"/>
          </p:cNvCxnSpPr>
          <p:nvPr/>
        </p:nvCxnSpPr>
        <p:spPr>
          <a:xfrm flipV="1">
            <a:off x="9041397" y="1126325"/>
            <a:ext cx="2560619" cy="862927"/>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4AABDF0-D46E-4C1D-A7AD-5FBBFED5FD78}"/>
              </a:ext>
            </a:extLst>
          </p:cNvPr>
          <p:cNvSpPr/>
          <p:nvPr/>
        </p:nvSpPr>
        <p:spPr>
          <a:xfrm>
            <a:off x="10323216" y="458600"/>
            <a:ext cx="1792586" cy="47234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mpd="db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INFORMATION </a:t>
            </a:r>
          </a:p>
        </p:txBody>
      </p:sp>
      <p:pic>
        <p:nvPicPr>
          <p:cNvPr id="19" name="Picture 18">
            <a:extLst>
              <a:ext uri="{FF2B5EF4-FFF2-40B4-BE49-F238E27FC236}">
                <a16:creationId xmlns:a16="http://schemas.microsoft.com/office/drawing/2014/main" id="{A1947BEF-ED26-48DE-BFAD-BE6B25D4DE48}"/>
              </a:ext>
            </a:extLst>
          </p:cNvPr>
          <p:cNvPicPr>
            <a:picLocks noChangeAspect="1"/>
          </p:cNvPicPr>
          <p:nvPr/>
        </p:nvPicPr>
        <p:blipFill>
          <a:blip r:embed="rId2"/>
          <a:stretch>
            <a:fillRect/>
          </a:stretch>
        </p:blipFill>
        <p:spPr>
          <a:xfrm>
            <a:off x="566407" y="2584948"/>
            <a:ext cx="1466095" cy="3953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C4BD7D85-EAB6-4678-A2A5-D47FF849A326}"/>
              </a:ext>
            </a:extLst>
          </p:cNvPr>
          <p:cNvPicPr>
            <a:picLocks noChangeAspect="1"/>
          </p:cNvPicPr>
          <p:nvPr/>
        </p:nvPicPr>
        <p:blipFill rotWithShape="1">
          <a:blip r:embed="rId3"/>
          <a:srcRect r="67241"/>
          <a:stretch/>
        </p:blipFill>
        <p:spPr>
          <a:xfrm>
            <a:off x="2931636" y="2584948"/>
            <a:ext cx="1466094" cy="3953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44C3DABA-A8CA-46AB-B473-63EAA4CE62B5}"/>
              </a:ext>
            </a:extLst>
          </p:cNvPr>
          <p:cNvPicPr>
            <a:picLocks noChangeAspect="1"/>
          </p:cNvPicPr>
          <p:nvPr/>
        </p:nvPicPr>
        <p:blipFill>
          <a:blip r:embed="rId4"/>
          <a:stretch>
            <a:fillRect/>
          </a:stretch>
        </p:blipFill>
        <p:spPr>
          <a:xfrm>
            <a:off x="5111445" y="2584949"/>
            <a:ext cx="1466094" cy="3953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E2D43FD9-062D-4970-B760-BC27313D9948}"/>
              </a:ext>
            </a:extLst>
          </p:cNvPr>
          <p:cNvPicPr>
            <a:picLocks noChangeAspect="1"/>
          </p:cNvPicPr>
          <p:nvPr/>
        </p:nvPicPr>
        <p:blipFill>
          <a:blip r:embed="rId5"/>
          <a:stretch>
            <a:fillRect/>
          </a:stretch>
        </p:blipFill>
        <p:spPr>
          <a:xfrm>
            <a:off x="7309449" y="2584948"/>
            <a:ext cx="1484664" cy="3953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F7BF7EB1-7851-4505-8C0D-D77219182700}"/>
              </a:ext>
            </a:extLst>
          </p:cNvPr>
          <p:cNvPicPr>
            <a:picLocks noChangeAspect="1"/>
          </p:cNvPicPr>
          <p:nvPr/>
        </p:nvPicPr>
        <p:blipFill>
          <a:blip r:embed="rId6"/>
          <a:stretch>
            <a:fillRect/>
          </a:stretch>
        </p:blipFill>
        <p:spPr>
          <a:xfrm>
            <a:off x="9688805" y="2622205"/>
            <a:ext cx="1817395" cy="3953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55399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1F414-31EB-428A-8E00-A27CA5886B0C}"/>
              </a:ext>
            </a:extLst>
          </p:cNvPr>
          <p:cNvSpPr/>
          <p:nvPr/>
        </p:nvSpPr>
        <p:spPr>
          <a:xfrm>
            <a:off x="289554" y="3028432"/>
            <a:ext cx="1673932" cy="1102163"/>
          </a:xfrm>
          <a:prstGeom prst="rect">
            <a:avLst/>
          </a:prstGeom>
          <a:gradFill>
            <a:gsLst>
              <a:gs pos="93000">
                <a:srgbClr val="00B050"/>
              </a:gs>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Required DATA</a:t>
            </a:r>
          </a:p>
        </p:txBody>
      </p:sp>
      <p:sp>
        <p:nvSpPr>
          <p:cNvPr id="4" name="Rectangle 3">
            <a:extLst>
              <a:ext uri="{FF2B5EF4-FFF2-40B4-BE49-F238E27FC236}">
                <a16:creationId xmlns:a16="http://schemas.microsoft.com/office/drawing/2014/main" id="{782655B4-D152-4ED3-AD4B-F9A3C96B1675}"/>
              </a:ext>
            </a:extLst>
          </p:cNvPr>
          <p:cNvSpPr/>
          <p:nvPr/>
        </p:nvSpPr>
        <p:spPr>
          <a:xfrm>
            <a:off x="3226090" y="2616540"/>
            <a:ext cx="1673932" cy="9460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Training Set</a:t>
            </a:r>
          </a:p>
        </p:txBody>
      </p:sp>
      <p:sp>
        <p:nvSpPr>
          <p:cNvPr id="5" name="Rectangle 4">
            <a:extLst>
              <a:ext uri="{FF2B5EF4-FFF2-40B4-BE49-F238E27FC236}">
                <a16:creationId xmlns:a16="http://schemas.microsoft.com/office/drawing/2014/main" id="{2CED1C7F-4D82-4CB4-A128-F339316BDF3E}"/>
              </a:ext>
            </a:extLst>
          </p:cNvPr>
          <p:cNvSpPr/>
          <p:nvPr/>
        </p:nvSpPr>
        <p:spPr>
          <a:xfrm>
            <a:off x="3226090" y="1414426"/>
            <a:ext cx="1673932" cy="9460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Test Set</a:t>
            </a:r>
          </a:p>
        </p:txBody>
      </p:sp>
      <p:cxnSp>
        <p:nvCxnSpPr>
          <p:cNvPr id="7" name="Straight Arrow Connector 6">
            <a:extLst>
              <a:ext uri="{FF2B5EF4-FFF2-40B4-BE49-F238E27FC236}">
                <a16:creationId xmlns:a16="http://schemas.microsoft.com/office/drawing/2014/main" id="{626E7605-D021-44E0-9E7C-97898551C28E}"/>
              </a:ext>
            </a:extLst>
          </p:cNvPr>
          <p:cNvCxnSpPr>
            <a:cxnSpLocks/>
          </p:cNvCxnSpPr>
          <p:nvPr/>
        </p:nvCxnSpPr>
        <p:spPr>
          <a:xfrm>
            <a:off x="1963486" y="3408629"/>
            <a:ext cx="12626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onnector: Elbow 9">
            <a:extLst>
              <a:ext uri="{FF2B5EF4-FFF2-40B4-BE49-F238E27FC236}">
                <a16:creationId xmlns:a16="http://schemas.microsoft.com/office/drawing/2014/main" id="{170E9398-15C6-4191-9F49-BF136FC56CEC}"/>
              </a:ext>
            </a:extLst>
          </p:cNvPr>
          <p:cNvCxnSpPr>
            <a:cxnSpLocks/>
            <a:endCxn id="5" idx="1"/>
          </p:cNvCxnSpPr>
          <p:nvPr/>
        </p:nvCxnSpPr>
        <p:spPr>
          <a:xfrm rot="5400000" flipH="1" flipV="1">
            <a:off x="2003565" y="2186105"/>
            <a:ext cx="1521191" cy="923860"/>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1A2C85A0-0162-4B39-B5BB-6BB9613EF3B9}"/>
              </a:ext>
            </a:extLst>
          </p:cNvPr>
          <p:cNvSpPr txBox="1"/>
          <p:nvPr/>
        </p:nvSpPr>
        <p:spPr>
          <a:xfrm>
            <a:off x="1963486" y="3600656"/>
            <a:ext cx="1599340" cy="523220"/>
          </a:xfrm>
          <a:prstGeom prst="rect">
            <a:avLst/>
          </a:prstGeom>
          <a:noFill/>
        </p:spPr>
        <p:txBody>
          <a:bodyPr wrap="square" rtlCol="0">
            <a:spAutoFit/>
          </a:bodyPr>
          <a:lstStyle/>
          <a:p>
            <a:r>
              <a:rPr lang="en-IN" sz="1400" dirty="0"/>
              <a:t>Feature Extraction</a:t>
            </a:r>
            <a:br>
              <a:rPr lang="en-IN" sz="1400" dirty="0"/>
            </a:br>
            <a:r>
              <a:rPr lang="en-IN" sz="1400" dirty="0"/>
              <a:t>Pre Processing</a:t>
            </a:r>
          </a:p>
        </p:txBody>
      </p:sp>
      <p:cxnSp>
        <p:nvCxnSpPr>
          <p:cNvPr id="13" name="Straight Arrow Connector 12">
            <a:extLst>
              <a:ext uri="{FF2B5EF4-FFF2-40B4-BE49-F238E27FC236}">
                <a16:creationId xmlns:a16="http://schemas.microsoft.com/office/drawing/2014/main" id="{DA0F5E85-9002-4B2E-A701-E0FE4119CA42}"/>
              </a:ext>
            </a:extLst>
          </p:cNvPr>
          <p:cNvCxnSpPr>
            <a:cxnSpLocks/>
          </p:cNvCxnSpPr>
          <p:nvPr/>
        </p:nvCxnSpPr>
        <p:spPr>
          <a:xfrm>
            <a:off x="4900022" y="3109914"/>
            <a:ext cx="12626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or: Elbow 13">
            <a:extLst>
              <a:ext uri="{FF2B5EF4-FFF2-40B4-BE49-F238E27FC236}">
                <a16:creationId xmlns:a16="http://schemas.microsoft.com/office/drawing/2014/main" id="{A03C8AC6-DC30-4FE3-9FF5-E16D21447747}"/>
              </a:ext>
            </a:extLst>
          </p:cNvPr>
          <p:cNvCxnSpPr>
            <a:cxnSpLocks/>
            <a:stCxn id="5" idx="3"/>
            <a:endCxn id="17" idx="0"/>
          </p:cNvCxnSpPr>
          <p:nvPr/>
        </p:nvCxnSpPr>
        <p:spPr>
          <a:xfrm>
            <a:off x="4900022" y="1887439"/>
            <a:ext cx="4855034" cy="7291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B00C1EB7-5876-4D12-9BC6-BF7EE344AA19}"/>
              </a:ext>
            </a:extLst>
          </p:cNvPr>
          <p:cNvSpPr/>
          <p:nvPr/>
        </p:nvSpPr>
        <p:spPr>
          <a:xfrm>
            <a:off x="6162625" y="2616540"/>
            <a:ext cx="1673932" cy="9460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MODEL Building </a:t>
            </a:r>
          </a:p>
        </p:txBody>
      </p:sp>
      <p:sp>
        <p:nvSpPr>
          <p:cNvPr id="16" name="TextBox 15">
            <a:extLst>
              <a:ext uri="{FF2B5EF4-FFF2-40B4-BE49-F238E27FC236}">
                <a16:creationId xmlns:a16="http://schemas.microsoft.com/office/drawing/2014/main" id="{E6D487BA-9A39-4AEB-B685-82973FA2CD6C}"/>
              </a:ext>
            </a:extLst>
          </p:cNvPr>
          <p:cNvSpPr txBox="1"/>
          <p:nvPr/>
        </p:nvSpPr>
        <p:spPr>
          <a:xfrm>
            <a:off x="5081092" y="3224866"/>
            <a:ext cx="1599340" cy="738664"/>
          </a:xfrm>
          <a:prstGeom prst="rect">
            <a:avLst/>
          </a:prstGeom>
          <a:noFill/>
        </p:spPr>
        <p:txBody>
          <a:bodyPr wrap="square" rtlCol="0">
            <a:spAutoFit/>
          </a:bodyPr>
          <a:lstStyle/>
          <a:p>
            <a:r>
              <a:rPr lang="en-IN" sz="1400" dirty="0"/>
              <a:t>Algorithm</a:t>
            </a:r>
            <a:br>
              <a:rPr lang="en-IN" sz="1400" dirty="0"/>
            </a:br>
            <a:r>
              <a:rPr lang="en-IN" sz="1400" dirty="0"/>
              <a:t>Optimizer</a:t>
            </a:r>
          </a:p>
          <a:p>
            <a:r>
              <a:rPr lang="en-IN" sz="1400" dirty="0"/>
              <a:t>Bins</a:t>
            </a:r>
          </a:p>
        </p:txBody>
      </p:sp>
      <p:sp>
        <p:nvSpPr>
          <p:cNvPr id="17" name="Rectangle 16">
            <a:extLst>
              <a:ext uri="{FF2B5EF4-FFF2-40B4-BE49-F238E27FC236}">
                <a16:creationId xmlns:a16="http://schemas.microsoft.com/office/drawing/2014/main" id="{E1F767F1-800E-44A1-B511-BA83EEFD0D5E}"/>
              </a:ext>
            </a:extLst>
          </p:cNvPr>
          <p:cNvSpPr/>
          <p:nvPr/>
        </p:nvSpPr>
        <p:spPr>
          <a:xfrm>
            <a:off x="8918090" y="2616540"/>
            <a:ext cx="1673932" cy="9460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Test Model Prediction </a:t>
            </a:r>
          </a:p>
        </p:txBody>
      </p:sp>
      <p:sp>
        <p:nvSpPr>
          <p:cNvPr id="20" name="TextBox 19">
            <a:extLst>
              <a:ext uri="{FF2B5EF4-FFF2-40B4-BE49-F238E27FC236}">
                <a16:creationId xmlns:a16="http://schemas.microsoft.com/office/drawing/2014/main" id="{C6019D96-1D08-4BFA-A91D-26B39B2459B5}"/>
              </a:ext>
            </a:extLst>
          </p:cNvPr>
          <p:cNvSpPr txBox="1"/>
          <p:nvPr/>
        </p:nvSpPr>
        <p:spPr>
          <a:xfrm>
            <a:off x="6096000" y="1887439"/>
            <a:ext cx="2999825" cy="307777"/>
          </a:xfrm>
          <a:prstGeom prst="rect">
            <a:avLst/>
          </a:prstGeom>
          <a:noFill/>
        </p:spPr>
        <p:txBody>
          <a:bodyPr wrap="square" rtlCol="0">
            <a:spAutoFit/>
          </a:bodyPr>
          <a:lstStyle/>
          <a:p>
            <a:r>
              <a:rPr lang="en-IN" sz="1400" dirty="0"/>
              <a:t>Metrics-ERROR Calculation</a:t>
            </a:r>
          </a:p>
        </p:txBody>
      </p:sp>
      <p:cxnSp>
        <p:nvCxnSpPr>
          <p:cNvPr id="21" name="Connector: Elbow 20">
            <a:extLst>
              <a:ext uri="{FF2B5EF4-FFF2-40B4-BE49-F238E27FC236}">
                <a16:creationId xmlns:a16="http://schemas.microsoft.com/office/drawing/2014/main" id="{BF245A8A-1BFD-4332-AA62-4A07413ABE7B}"/>
              </a:ext>
            </a:extLst>
          </p:cNvPr>
          <p:cNvCxnSpPr>
            <a:cxnSpLocks/>
            <a:stCxn id="17" idx="2"/>
            <a:endCxn id="15" idx="2"/>
          </p:cNvCxnSpPr>
          <p:nvPr/>
        </p:nvCxnSpPr>
        <p:spPr>
          <a:xfrm rot="5400000">
            <a:off x="8377324" y="2184834"/>
            <a:ext cx="12700" cy="2755465"/>
          </a:xfrm>
          <a:prstGeom prst="bentConnector3">
            <a:avLst>
              <a:gd name="adj1" fmla="val 180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E597282-6420-4811-ACBB-0073A099D98C}"/>
              </a:ext>
            </a:extLst>
          </p:cNvPr>
          <p:cNvSpPr txBox="1"/>
          <p:nvPr/>
        </p:nvSpPr>
        <p:spPr>
          <a:xfrm>
            <a:off x="8107038" y="3779882"/>
            <a:ext cx="2999825" cy="307777"/>
          </a:xfrm>
          <a:prstGeom prst="rect">
            <a:avLst/>
          </a:prstGeom>
          <a:noFill/>
        </p:spPr>
        <p:txBody>
          <a:bodyPr wrap="square" rtlCol="0">
            <a:spAutoFit/>
          </a:bodyPr>
          <a:lstStyle/>
          <a:p>
            <a:r>
              <a:rPr lang="en-IN" sz="1400" dirty="0"/>
              <a:t>FEEDBACK</a:t>
            </a:r>
          </a:p>
        </p:txBody>
      </p:sp>
      <p:sp>
        <p:nvSpPr>
          <p:cNvPr id="25" name="TextBox 24">
            <a:extLst>
              <a:ext uri="{FF2B5EF4-FFF2-40B4-BE49-F238E27FC236}">
                <a16:creationId xmlns:a16="http://schemas.microsoft.com/office/drawing/2014/main" id="{C580111F-4243-482E-856A-102B470D9D14}"/>
              </a:ext>
            </a:extLst>
          </p:cNvPr>
          <p:cNvSpPr txBox="1"/>
          <p:nvPr/>
        </p:nvSpPr>
        <p:spPr>
          <a:xfrm>
            <a:off x="567345" y="3884967"/>
            <a:ext cx="1565513" cy="276999"/>
          </a:xfrm>
          <a:prstGeom prst="rect">
            <a:avLst/>
          </a:prstGeom>
          <a:noFill/>
        </p:spPr>
        <p:txBody>
          <a:bodyPr wrap="square" rtlCol="0">
            <a:spAutoFit/>
          </a:bodyPr>
          <a:lstStyle/>
          <a:p>
            <a:r>
              <a:rPr lang="en-IN" sz="1200" dirty="0"/>
              <a:t>INFORMATION</a:t>
            </a:r>
          </a:p>
        </p:txBody>
      </p:sp>
      <p:cxnSp>
        <p:nvCxnSpPr>
          <p:cNvPr id="27" name="Connector: Elbow 26">
            <a:extLst>
              <a:ext uri="{FF2B5EF4-FFF2-40B4-BE49-F238E27FC236}">
                <a16:creationId xmlns:a16="http://schemas.microsoft.com/office/drawing/2014/main" id="{47FEB722-369B-4158-AE4D-5856AECD4BDD}"/>
              </a:ext>
            </a:extLst>
          </p:cNvPr>
          <p:cNvCxnSpPr>
            <a:cxnSpLocks/>
            <a:stCxn id="15" idx="2"/>
            <a:endCxn id="3" idx="2"/>
          </p:cNvCxnSpPr>
          <p:nvPr/>
        </p:nvCxnSpPr>
        <p:spPr>
          <a:xfrm rot="5400000">
            <a:off x="3779042" y="910045"/>
            <a:ext cx="568029" cy="5873071"/>
          </a:xfrm>
          <a:prstGeom prst="bentConnector3">
            <a:avLst>
              <a:gd name="adj1" fmla="val 14024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or: Elbow 18">
            <a:extLst>
              <a:ext uri="{FF2B5EF4-FFF2-40B4-BE49-F238E27FC236}">
                <a16:creationId xmlns:a16="http://schemas.microsoft.com/office/drawing/2014/main" id="{F9D1EC41-8B68-4285-AD4A-8E7BB6B39CAF}"/>
              </a:ext>
            </a:extLst>
          </p:cNvPr>
          <p:cNvCxnSpPr>
            <a:cxnSpLocks/>
            <a:stCxn id="24" idx="0"/>
          </p:cNvCxnSpPr>
          <p:nvPr/>
        </p:nvCxnSpPr>
        <p:spPr>
          <a:xfrm rot="16200000" flipH="1" flipV="1">
            <a:off x="8951299" y="4435533"/>
            <a:ext cx="1311304" cy="1"/>
          </a:xfrm>
          <a:prstGeom prst="bentConnector4">
            <a:avLst>
              <a:gd name="adj1" fmla="val 27444"/>
              <a:gd name="adj2" fmla="val -17285120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Connector: Elbow 22">
            <a:extLst>
              <a:ext uri="{FF2B5EF4-FFF2-40B4-BE49-F238E27FC236}">
                <a16:creationId xmlns:a16="http://schemas.microsoft.com/office/drawing/2014/main" id="{2AB27F43-EF5E-4D8A-BB07-397357A5FB70}"/>
              </a:ext>
            </a:extLst>
          </p:cNvPr>
          <p:cNvCxnSpPr>
            <a:cxnSpLocks/>
            <a:stCxn id="31" idx="0"/>
            <a:endCxn id="4" idx="2"/>
          </p:cNvCxnSpPr>
          <p:nvPr/>
        </p:nvCxnSpPr>
        <p:spPr>
          <a:xfrm rot="5400000" flipH="1" flipV="1">
            <a:off x="2370773" y="3818255"/>
            <a:ext cx="1947972" cy="1436594"/>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Slide Number Placeholder 1">
            <a:extLst>
              <a:ext uri="{FF2B5EF4-FFF2-40B4-BE49-F238E27FC236}">
                <a16:creationId xmlns:a16="http://schemas.microsoft.com/office/drawing/2014/main" id="{432A3253-04A3-4FEC-84F5-11392969CC6E}"/>
              </a:ext>
            </a:extLst>
          </p:cNvPr>
          <p:cNvSpPr>
            <a:spLocks noGrp="1"/>
          </p:cNvSpPr>
          <p:nvPr>
            <p:ph type="sldNum" sz="quarter" idx="12"/>
          </p:nvPr>
        </p:nvSpPr>
        <p:spPr>
          <a:xfrm>
            <a:off x="9448800" y="6849764"/>
            <a:ext cx="2743200" cy="365125"/>
          </a:xfrm>
        </p:spPr>
        <p:txBody>
          <a:bodyPr/>
          <a:lstStyle/>
          <a:p>
            <a:fld id="{C99F0135-F789-427A-93E0-6D6630919395}" type="slidenum">
              <a:rPr lang="en-IN" smtClean="0"/>
              <a:t>40</a:t>
            </a:fld>
            <a:endParaRPr lang="en-IN"/>
          </a:p>
        </p:txBody>
      </p:sp>
      <p:sp>
        <p:nvSpPr>
          <p:cNvPr id="58" name="Rectangle 57">
            <a:extLst>
              <a:ext uri="{FF2B5EF4-FFF2-40B4-BE49-F238E27FC236}">
                <a16:creationId xmlns:a16="http://schemas.microsoft.com/office/drawing/2014/main" id="{33C85056-0B42-4A2C-88A7-59A3DB61F8D0}"/>
              </a:ext>
            </a:extLst>
          </p:cNvPr>
          <p:cNvSpPr/>
          <p:nvPr/>
        </p:nvSpPr>
        <p:spPr>
          <a:xfrm>
            <a:off x="7933018" y="4664727"/>
            <a:ext cx="1673932" cy="9460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Compartment</a:t>
            </a:r>
          </a:p>
        </p:txBody>
      </p:sp>
      <p:sp>
        <p:nvSpPr>
          <p:cNvPr id="59" name="Rectangle 58">
            <a:extLst>
              <a:ext uri="{FF2B5EF4-FFF2-40B4-BE49-F238E27FC236}">
                <a16:creationId xmlns:a16="http://schemas.microsoft.com/office/drawing/2014/main" id="{ECCA0707-30E2-4F90-986A-68B32331B6D5}"/>
              </a:ext>
            </a:extLst>
          </p:cNvPr>
          <p:cNvSpPr/>
          <p:nvPr/>
        </p:nvSpPr>
        <p:spPr>
          <a:xfrm>
            <a:off x="4955407" y="5091186"/>
            <a:ext cx="1673932" cy="9460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Degree</a:t>
            </a:r>
            <a:br>
              <a:rPr lang="en-IN" dirty="0"/>
            </a:br>
            <a:r>
              <a:rPr lang="en-IN" dirty="0"/>
              <a:t>(Polynomial)</a:t>
            </a:r>
          </a:p>
        </p:txBody>
      </p:sp>
      <p:cxnSp>
        <p:nvCxnSpPr>
          <p:cNvPr id="61" name="Connector: Elbow 60">
            <a:extLst>
              <a:ext uri="{FF2B5EF4-FFF2-40B4-BE49-F238E27FC236}">
                <a16:creationId xmlns:a16="http://schemas.microsoft.com/office/drawing/2014/main" id="{01DECF49-8298-49A6-A800-5FE4D98F8C5E}"/>
              </a:ext>
            </a:extLst>
          </p:cNvPr>
          <p:cNvCxnSpPr>
            <a:cxnSpLocks/>
            <a:stCxn id="58" idx="1"/>
            <a:endCxn id="59" idx="3"/>
          </p:cNvCxnSpPr>
          <p:nvPr/>
        </p:nvCxnSpPr>
        <p:spPr>
          <a:xfrm rot="10800000" flipV="1">
            <a:off x="6629340" y="5137739"/>
            <a:ext cx="1303679" cy="426459"/>
          </a:xfrm>
          <a:prstGeom prst="bentConnector3">
            <a:avLst>
              <a:gd name="adj1" fmla="val 5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Connector: Elbow 63">
            <a:extLst>
              <a:ext uri="{FF2B5EF4-FFF2-40B4-BE49-F238E27FC236}">
                <a16:creationId xmlns:a16="http://schemas.microsoft.com/office/drawing/2014/main" id="{8872949C-AB65-44E0-9B98-D55CF8A00E55}"/>
              </a:ext>
            </a:extLst>
          </p:cNvPr>
          <p:cNvCxnSpPr>
            <a:cxnSpLocks/>
            <a:endCxn id="59" idx="2"/>
          </p:cNvCxnSpPr>
          <p:nvPr/>
        </p:nvCxnSpPr>
        <p:spPr>
          <a:xfrm>
            <a:off x="4955408" y="5636101"/>
            <a:ext cx="836965" cy="401111"/>
          </a:xfrm>
          <a:prstGeom prst="bentConnector4">
            <a:avLst>
              <a:gd name="adj1" fmla="val -77727"/>
              <a:gd name="adj2" fmla="val 156992"/>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5A9CAD8A-44A9-4D16-A404-6B7B5C0E9E52}"/>
              </a:ext>
            </a:extLst>
          </p:cNvPr>
          <p:cNvCxnSpPr>
            <a:cxnSpLocks/>
            <a:endCxn id="58" idx="2"/>
          </p:cNvCxnSpPr>
          <p:nvPr/>
        </p:nvCxnSpPr>
        <p:spPr>
          <a:xfrm>
            <a:off x="7933017" y="5131388"/>
            <a:ext cx="836967" cy="479365"/>
          </a:xfrm>
          <a:prstGeom prst="bentConnector4">
            <a:avLst>
              <a:gd name="adj1" fmla="val -30288"/>
              <a:gd name="adj2" fmla="val 147688"/>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1C033D50-68CE-4469-B539-72B010FC0A16}"/>
              </a:ext>
            </a:extLst>
          </p:cNvPr>
          <p:cNvSpPr txBox="1"/>
          <p:nvPr/>
        </p:nvSpPr>
        <p:spPr>
          <a:xfrm>
            <a:off x="7517398" y="5829663"/>
            <a:ext cx="2089552" cy="307777"/>
          </a:xfrm>
          <a:prstGeom prst="rect">
            <a:avLst/>
          </a:prstGeom>
          <a:noFill/>
        </p:spPr>
        <p:txBody>
          <a:bodyPr wrap="square" rtlCol="0">
            <a:spAutoFit/>
          </a:bodyPr>
          <a:lstStyle/>
          <a:p>
            <a:r>
              <a:rPr lang="en-IN" sz="1400" dirty="0"/>
              <a:t>Auto-Feed (+Verification)</a:t>
            </a:r>
          </a:p>
        </p:txBody>
      </p:sp>
      <p:sp>
        <p:nvSpPr>
          <p:cNvPr id="77" name="Rectangle 76">
            <a:extLst>
              <a:ext uri="{FF2B5EF4-FFF2-40B4-BE49-F238E27FC236}">
                <a16:creationId xmlns:a16="http://schemas.microsoft.com/office/drawing/2014/main" id="{BDEF2F1E-9FC6-4375-927E-EBCF89D3018A}"/>
              </a:ext>
            </a:extLst>
          </p:cNvPr>
          <p:cNvSpPr/>
          <p:nvPr/>
        </p:nvSpPr>
        <p:spPr>
          <a:xfrm>
            <a:off x="289554" y="161919"/>
            <a:ext cx="1673932" cy="110216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RAW DATA</a:t>
            </a:r>
          </a:p>
        </p:txBody>
      </p:sp>
      <p:cxnSp>
        <p:nvCxnSpPr>
          <p:cNvPr id="78" name="Straight Arrow Connector 77">
            <a:extLst>
              <a:ext uri="{FF2B5EF4-FFF2-40B4-BE49-F238E27FC236}">
                <a16:creationId xmlns:a16="http://schemas.microsoft.com/office/drawing/2014/main" id="{146DD92A-F7AF-4A24-B79B-FCDBF697BF52}"/>
              </a:ext>
            </a:extLst>
          </p:cNvPr>
          <p:cNvCxnSpPr>
            <a:cxnSpLocks/>
            <a:stCxn id="77" idx="2"/>
            <a:endCxn id="3" idx="0"/>
          </p:cNvCxnSpPr>
          <p:nvPr/>
        </p:nvCxnSpPr>
        <p:spPr>
          <a:xfrm>
            <a:off x="1126520" y="1264082"/>
            <a:ext cx="0" cy="17643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1" name="Rectangle 30">
            <a:extLst>
              <a:ext uri="{FF2B5EF4-FFF2-40B4-BE49-F238E27FC236}">
                <a16:creationId xmlns:a16="http://schemas.microsoft.com/office/drawing/2014/main" id="{A4EC6AF9-E959-4110-A3E5-69EBC29C9B7F}"/>
              </a:ext>
            </a:extLst>
          </p:cNvPr>
          <p:cNvSpPr/>
          <p:nvPr/>
        </p:nvSpPr>
        <p:spPr>
          <a:xfrm>
            <a:off x="1789496" y="5510538"/>
            <a:ext cx="1673932" cy="9460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Regressor Type</a:t>
            </a:r>
            <a:br>
              <a:rPr lang="en-IN" dirty="0"/>
            </a:br>
            <a:r>
              <a:rPr lang="en-IN" dirty="0"/>
              <a:t>(RFR/Linear)</a:t>
            </a:r>
          </a:p>
        </p:txBody>
      </p:sp>
      <p:cxnSp>
        <p:nvCxnSpPr>
          <p:cNvPr id="32" name="Connector: Elbow 31">
            <a:extLst>
              <a:ext uri="{FF2B5EF4-FFF2-40B4-BE49-F238E27FC236}">
                <a16:creationId xmlns:a16="http://schemas.microsoft.com/office/drawing/2014/main" id="{111139A8-FB1E-4287-9869-BE6898CC2B44}"/>
              </a:ext>
            </a:extLst>
          </p:cNvPr>
          <p:cNvCxnSpPr>
            <a:cxnSpLocks/>
            <a:endCxn id="31" idx="3"/>
          </p:cNvCxnSpPr>
          <p:nvPr/>
        </p:nvCxnSpPr>
        <p:spPr>
          <a:xfrm rot="10800000" flipV="1">
            <a:off x="3463429" y="5636099"/>
            <a:ext cx="1375149" cy="347452"/>
          </a:xfrm>
          <a:prstGeom prst="bentConnector3">
            <a:avLst>
              <a:gd name="adj1" fmla="val 5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Connector: Elbow 36">
            <a:extLst>
              <a:ext uri="{FF2B5EF4-FFF2-40B4-BE49-F238E27FC236}">
                <a16:creationId xmlns:a16="http://schemas.microsoft.com/office/drawing/2014/main" id="{B45BF058-9E72-4619-930B-3B3644D0803B}"/>
              </a:ext>
            </a:extLst>
          </p:cNvPr>
          <p:cNvCxnSpPr>
            <a:cxnSpLocks/>
          </p:cNvCxnSpPr>
          <p:nvPr/>
        </p:nvCxnSpPr>
        <p:spPr>
          <a:xfrm>
            <a:off x="1789497" y="6074586"/>
            <a:ext cx="836965" cy="401111"/>
          </a:xfrm>
          <a:prstGeom prst="bentConnector4">
            <a:avLst>
              <a:gd name="adj1" fmla="val -77727"/>
              <a:gd name="adj2" fmla="val 156992"/>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Connector: Elbow 37">
            <a:extLst>
              <a:ext uri="{FF2B5EF4-FFF2-40B4-BE49-F238E27FC236}">
                <a16:creationId xmlns:a16="http://schemas.microsoft.com/office/drawing/2014/main" id="{6A423825-66A0-4680-80D9-FCF407F4F901}"/>
              </a:ext>
            </a:extLst>
          </p:cNvPr>
          <p:cNvCxnSpPr>
            <a:cxnSpLocks/>
            <a:stCxn id="3" idx="1"/>
            <a:endCxn id="41" idx="1"/>
          </p:cNvCxnSpPr>
          <p:nvPr/>
        </p:nvCxnSpPr>
        <p:spPr>
          <a:xfrm rot="10800000" flipH="1">
            <a:off x="289553" y="2235160"/>
            <a:ext cx="5991" cy="1344354"/>
          </a:xfrm>
          <a:prstGeom prst="bentConnector3">
            <a:avLst>
              <a:gd name="adj1" fmla="val -3815724"/>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41" name="Rectangle 40">
            <a:extLst>
              <a:ext uri="{FF2B5EF4-FFF2-40B4-BE49-F238E27FC236}">
                <a16:creationId xmlns:a16="http://schemas.microsoft.com/office/drawing/2014/main" id="{B4FB91D1-1A15-46CA-BD98-D1CB13D81C90}"/>
              </a:ext>
            </a:extLst>
          </p:cNvPr>
          <p:cNvSpPr/>
          <p:nvPr/>
        </p:nvSpPr>
        <p:spPr>
          <a:xfrm>
            <a:off x="295545" y="1762147"/>
            <a:ext cx="1673932" cy="9460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Appendage DATA</a:t>
            </a:r>
          </a:p>
        </p:txBody>
      </p:sp>
      <p:cxnSp>
        <p:nvCxnSpPr>
          <p:cNvPr id="44" name="Connector: Elbow 43">
            <a:extLst>
              <a:ext uri="{FF2B5EF4-FFF2-40B4-BE49-F238E27FC236}">
                <a16:creationId xmlns:a16="http://schemas.microsoft.com/office/drawing/2014/main" id="{DBE7758D-5420-4355-A45C-6203E2C1B87F}"/>
              </a:ext>
            </a:extLst>
          </p:cNvPr>
          <p:cNvCxnSpPr>
            <a:cxnSpLocks/>
            <a:stCxn id="41" idx="3"/>
            <a:endCxn id="3" idx="3"/>
          </p:cNvCxnSpPr>
          <p:nvPr/>
        </p:nvCxnSpPr>
        <p:spPr>
          <a:xfrm flipH="1">
            <a:off x="1963486" y="2235160"/>
            <a:ext cx="5991" cy="1344354"/>
          </a:xfrm>
          <a:prstGeom prst="bentConnector3">
            <a:avLst>
              <a:gd name="adj1" fmla="val -3815724"/>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06539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42834-8A68-4875-AABE-42F8040C895F}"/>
              </a:ext>
            </a:extLst>
          </p:cNvPr>
          <p:cNvSpPr>
            <a:spLocks noGrp="1"/>
          </p:cNvSpPr>
          <p:nvPr>
            <p:ph type="title"/>
          </p:nvPr>
        </p:nvSpPr>
        <p:spPr>
          <a:xfrm>
            <a:off x="1028700" y="190501"/>
            <a:ext cx="2886075" cy="2486024"/>
          </a:xfrm>
          <a:noFill/>
        </p:spPr>
        <p:txBody>
          <a:bodyPr anchor="ctr">
            <a:normAutofit/>
          </a:bodyPr>
          <a:lstStyle/>
          <a:p>
            <a:pPr algn="ctr"/>
            <a:r>
              <a:rPr lang="en-IN" sz="3600">
                <a:solidFill>
                  <a:schemeClr val="bg1"/>
                </a:solidFill>
              </a:rPr>
              <a:t>RESULTS</a:t>
            </a:r>
            <a:endParaRPr lang="en-IN" sz="3600" dirty="0">
              <a:solidFill>
                <a:schemeClr val="bg1"/>
              </a:solidFill>
            </a:endParaRPr>
          </a:p>
        </p:txBody>
      </p:sp>
      <p:pic>
        <p:nvPicPr>
          <p:cNvPr id="4" name="Picture 3">
            <a:extLst>
              <a:ext uri="{FF2B5EF4-FFF2-40B4-BE49-F238E27FC236}">
                <a16:creationId xmlns:a16="http://schemas.microsoft.com/office/drawing/2014/main" id="{E6F36FC1-2434-4375-A9FC-3603EDB349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48593" y="214552"/>
            <a:ext cx="3616964" cy="4923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C717955E-F0A9-419B-82B7-920BD9509E53}"/>
              </a:ext>
            </a:extLst>
          </p:cNvPr>
          <p:cNvSpPr/>
          <p:nvPr/>
        </p:nvSpPr>
        <p:spPr>
          <a:xfrm>
            <a:off x="9452724" y="1433513"/>
            <a:ext cx="2550696" cy="4016484"/>
          </a:xfrm>
          <a:prstGeom prst="rect">
            <a:avLst/>
          </a:prstGeom>
        </p:spPr>
        <p:txBody>
          <a:bodyPr wrap="square">
            <a:spAutoFit/>
          </a:bodyPr>
          <a:lstStyle/>
          <a:p>
            <a:r>
              <a:rPr lang="en-US" sz="1500" dirty="0">
                <a:solidFill>
                  <a:srgbClr val="000000"/>
                </a:solidFill>
                <a:latin typeface="Arial" panose="020B0604020202020204" pitchFamily="34" charset="0"/>
                <a:ea typeface="Times New Roman" panose="02020603050405020304" pitchFamily="18" charset="0"/>
              </a:rPr>
              <a:t>The compressional evaluated using the recommended RFR technique is more consistent with the input GR feature than the compressional generated using Simple regression Technique; Thus we suggest to employ our proposed polynomial featuring backed RFR centered empirical relation to predict values of DTCO for wells that are at different depth levels than the training wells</a:t>
            </a:r>
            <a:endParaRPr lang="en-IN" sz="1500" dirty="0"/>
          </a:p>
        </p:txBody>
      </p:sp>
      <p:pic>
        <p:nvPicPr>
          <p:cNvPr id="5" name="Picture 4">
            <a:extLst>
              <a:ext uri="{FF2B5EF4-FFF2-40B4-BE49-F238E27FC236}">
                <a16:creationId xmlns:a16="http://schemas.microsoft.com/office/drawing/2014/main" id="{7570577B-69B0-4711-BE67-D73754E91113}"/>
              </a:ext>
            </a:extLst>
          </p:cNvPr>
          <p:cNvPicPr>
            <a:picLocks noChangeAspect="1"/>
          </p:cNvPicPr>
          <p:nvPr/>
        </p:nvPicPr>
        <p:blipFill>
          <a:blip r:embed="rId3"/>
          <a:stretch>
            <a:fillRect/>
          </a:stretch>
        </p:blipFill>
        <p:spPr>
          <a:xfrm>
            <a:off x="347912" y="5507446"/>
            <a:ext cx="3990975" cy="1076325"/>
          </a:xfrm>
          <a:prstGeom prst="rect">
            <a:avLst/>
          </a:prstGeom>
        </p:spPr>
      </p:pic>
      <p:sp>
        <p:nvSpPr>
          <p:cNvPr id="6" name="Slide Number Placeholder 5">
            <a:extLst>
              <a:ext uri="{FF2B5EF4-FFF2-40B4-BE49-F238E27FC236}">
                <a16:creationId xmlns:a16="http://schemas.microsoft.com/office/drawing/2014/main" id="{39B2D8D7-E559-464A-B364-EB29A3AAEDB5}"/>
              </a:ext>
            </a:extLst>
          </p:cNvPr>
          <p:cNvSpPr>
            <a:spLocks noGrp="1"/>
          </p:cNvSpPr>
          <p:nvPr>
            <p:ph type="sldNum" sz="quarter" idx="12"/>
          </p:nvPr>
        </p:nvSpPr>
        <p:spPr/>
        <p:txBody>
          <a:bodyPr/>
          <a:lstStyle/>
          <a:p>
            <a:fld id="{C99F0135-F789-427A-93E0-6D6630919395}" type="slidenum">
              <a:rPr lang="en-IN" smtClean="0"/>
              <a:t>41</a:t>
            </a:fld>
            <a:endParaRPr lang="en-IN"/>
          </a:p>
        </p:txBody>
      </p:sp>
    </p:spTree>
    <p:extLst>
      <p:ext uri="{BB962C8B-B14F-4D97-AF65-F5344CB8AC3E}">
        <p14:creationId xmlns:p14="http://schemas.microsoft.com/office/powerpoint/2010/main" val="2211793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1F414-31EB-428A-8E00-A27CA5886B0C}"/>
              </a:ext>
            </a:extLst>
          </p:cNvPr>
          <p:cNvSpPr/>
          <p:nvPr/>
        </p:nvSpPr>
        <p:spPr>
          <a:xfrm>
            <a:off x="289554" y="3028432"/>
            <a:ext cx="1673932" cy="1102163"/>
          </a:xfrm>
          <a:prstGeom prst="rect">
            <a:avLst/>
          </a:prstGeom>
          <a:gradFill>
            <a:gsLst>
              <a:gs pos="93000">
                <a:srgbClr val="00B050"/>
              </a:gs>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DATA</a:t>
            </a:r>
          </a:p>
        </p:txBody>
      </p:sp>
      <p:sp>
        <p:nvSpPr>
          <p:cNvPr id="4" name="Rectangle 3">
            <a:extLst>
              <a:ext uri="{FF2B5EF4-FFF2-40B4-BE49-F238E27FC236}">
                <a16:creationId xmlns:a16="http://schemas.microsoft.com/office/drawing/2014/main" id="{782655B4-D152-4ED3-AD4B-F9A3C96B1675}"/>
              </a:ext>
            </a:extLst>
          </p:cNvPr>
          <p:cNvSpPr/>
          <p:nvPr/>
        </p:nvSpPr>
        <p:spPr>
          <a:xfrm>
            <a:off x="3226090" y="2616540"/>
            <a:ext cx="1673932" cy="9460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Training Set</a:t>
            </a:r>
          </a:p>
        </p:txBody>
      </p:sp>
      <p:sp>
        <p:nvSpPr>
          <p:cNvPr id="5" name="Rectangle 4">
            <a:extLst>
              <a:ext uri="{FF2B5EF4-FFF2-40B4-BE49-F238E27FC236}">
                <a16:creationId xmlns:a16="http://schemas.microsoft.com/office/drawing/2014/main" id="{2CED1C7F-4D82-4CB4-A128-F339316BDF3E}"/>
              </a:ext>
            </a:extLst>
          </p:cNvPr>
          <p:cNvSpPr/>
          <p:nvPr/>
        </p:nvSpPr>
        <p:spPr>
          <a:xfrm>
            <a:off x="3226090" y="1414426"/>
            <a:ext cx="1673932" cy="9460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Test Set</a:t>
            </a:r>
          </a:p>
        </p:txBody>
      </p:sp>
      <p:cxnSp>
        <p:nvCxnSpPr>
          <p:cNvPr id="7" name="Straight Arrow Connector 6">
            <a:extLst>
              <a:ext uri="{FF2B5EF4-FFF2-40B4-BE49-F238E27FC236}">
                <a16:creationId xmlns:a16="http://schemas.microsoft.com/office/drawing/2014/main" id="{626E7605-D021-44E0-9E7C-97898551C28E}"/>
              </a:ext>
            </a:extLst>
          </p:cNvPr>
          <p:cNvCxnSpPr>
            <a:cxnSpLocks/>
          </p:cNvCxnSpPr>
          <p:nvPr/>
        </p:nvCxnSpPr>
        <p:spPr>
          <a:xfrm>
            <a:off x="1963486" y="3408629"/>
            <a:ext cx="12626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onnector: Elbow 9">
            <a:extLst>
              <a:ext uri="{FF2B5EF4-FFF2-40B4-BE49-F238E27FC236}">
                <a16:creationId xmlns:a16="http://schemas.microsoft.com/office/drawing/2014/main" id="{170E9398-15C6-4191-9F49-BF136FC56CEC}"/>
              </a:ext>
            </a:extLst>
          </p:cNvPr>
          <p:cNvCxnSpPr>
            <a:cxnSpLocks/>
            <a:endCxn id="5" idx="1"/>
          </p:cNvCxnSpPr>
          <p:nvPr/>
        </p:nvCxnSpPr>
        <p:spPr>
          <a:xfrm rot="5400000" flipH="1" flipV="1">
            <a:off x="2003565" y="2186105"/>
            <a:ext cx="1521191" cy="923860"/>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1A2C85A0-0162-4B39-B5BB-6BB9613EF3B9}"/>
              </a:ext>
            </a:extLst>
          </p:cNvPr>
          <p:cNvSpPr txBox="1"/>
          <p:nvPr/>
        </p:nvSpPr>
        <p:spPr>
          <a:xfrm>
            <a:off x="1963486" y="3600656"/>
            <a:ext cx="1599340" cy="523220"/>
          </a:xfrm>
          <a:prstGeom prst="rect">
            <a:avLst/>
          </a:prstGeom>
          <a:noFill/>
        </p:spPr>
        <p:txBody>
          <a:bodyPr wrap="square" rtlCol="0">
            <a:spAutoFit/>
          </a:bodyPr>
          <a:lstStyle/>
          <a:p>
            <a:r>
              <a:rPr lang="en-IN" sz="1400" dirty="0"/>
              <a:t>Feature Extraction</a:t>
            </a:r>
            <a:br>
              <a:rPr lang="en-IN" sz="1400" dirty="0"/>
            </a:br>
            <a:r>
              <a:rPr lang="en-IN" sz="1400" dirty="0"/>
              <a:t>Pre Processing</a:t>
            </a:r>
          </a:p>
        </p:txBody>
      </p:sp>
      <p:cxnSp>
        <p:nvCxnSpPr>
          <p:cNvPr id="13" name="Straight Arrow Connector 12">
            <a:extLst>
              <a:ext uri="{FF2B5EF4-FFF2-40B4-BE49-F238E27FC236}">
                <a16:creationId xmlns:a16="http://schemas.microsoft.com/office/drawing/2014/main" id="{DA0F5E85-9002-4B2E-A701-E0FE4119CA42}"/>
              </a:ext>
            </a:extLst>
          </p:cNvPr>
          <p:cNvCxnSpPr>
            <a:cxnSpLocks/>
          </p:cNvCxnSpPr>
          <p:nvPr/>
        </p:nvCxnSpPr>
        <p:spPr>
          <a:xfrm>
            <a:off x="4900022" y="3109914"/>
            <a:ext cx="12626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or: Elbow 13">
            <a:extLst>
              <a:ext uri="{FF2B5EF4-FFF2-40B4-BE49-F238E27FC236}">
                <a16:creationId xmlns:a16="http://schemas.microsoft.com/office/drawing/2014/main" id="{A03C8AC6-DC30-4FE3-9FF5-E16D21447747}"/>
              </a:ext>
            </a:extLst>
          </p:cNvPr>
          <p:cNvCxnSpPr>
            <a:cxnSpLocks/>
            <a:stCxn id="5" idx="3"/>
            <a:endCxn id="17" idx="0"/>
          </p:cNvCxnSpPr>
          <p:nvPr/>
        </p:nvCxnSpPr>
        <p:spPr>
          <a:xfrm>
            <a:off x="4900022" y="1887439"/>
            <a:ext cx="4855034" cy="7291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B00C1EB7-5876-4D12-9BC6-BF7EE344AA19}"/>
              </a:ext>
            </a:extLst>
          </p:cNvPr>
          <p:cNvSpPr/>
          <p:nvPr/>
        </p:nvSpPr>
        <p:spPr>
          <a:xfrm>
            <a:off x="6162625" y="2616540"/>
            <a:ext cx="1673932" cy="9460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MODEL Building </a:t>
            </a:r>
          </a:p>
        </p:txBody>
      </p:sp>
      <p:sp>
        <p:nvSpPr>
          <p:cNvPr id="16" name="TextBox 15">
            <a:extLst>
              <a:ext uri="{FF2B5EF4-FFF2-40B4-BE49-F238E27FC236}">
                <a16:creationId xmlns:a16="http://schemas.microsoft.com/office/drawing/2014/main" id="{E6D487BA-9A39-4AEB-B685-82973FA2CD6C}"/>
              </a:ext>
            </a:extLst>
          </p:cNvPr>
          <p:cNvSpPr txBox="1"/>
          <p:nvPr/>
        </p:nvSpPr>
        <p:spPr>
          <a:xfrm>
            <a:off x="5081092" y="3224866"/>
            <a:ext cx="1599340" cy="738664"/>
          </a:xfrm>
          <a:prstGeom prst="rect">
            <a:avLst/>
          </a:prstGeom>
          <a:noFill/>
        </p:spPr>
        <p:txBody>
          <a:bodyPr wrap="square" rtlCol="0">
            <a:spAutoFit/>
          </a:bodyPr>
          <a:lstStyle/>
          <a:p>
            <a:r>
              <a:rPr lang="en-IN" sz="1400" dirty="0"/>
              <a:t>Algorithm</a:t>
            </a:r>
            <a:br>
              <a:rPr lang="en-IN" sz="1400" dirty="0"/>
            </a:br>
            <a:r>
              <a:rPr lang="en-IN" sz="1400" dirty="0"/>
              <a:t>Optimizer</a:t>
            </a:r>
          </a:p>
          <a:p>
            <a:r>
              <a:rPr lang="en-IN" sz="1400" dirty="0"/>
              <a:t>Bins</a:t>
            </a:r>
          </a:p>
        </p:txBody>
      </p:sp>
      <p:sp>
        <p:nvSpPr>
          <p:cNvPr id="17" name="Rectangle 16">
            <a:extLst>
              <a:ext uri="{FF2B5EF4-FFF2-40B4-BE49-F238E27FC236}">
                <a16:creationId xmlns:a16="http://schemas.microsoft.com/office/drawing/2014/main" id="{E1F767F1-800E-44A1-B511-BA83EEFD0D5E}"/>
              </a:ext>
            </a:extLst>
          </p:cNvPr>
          <p:cNvSpPr/>
          <p:nvPr/>
        </p:nvSpPr>
        <p:spPr>
          <a:xfrm>
            <a:off x="8918090" y="2616540"/>
            <a:ext cx="1673932" cy="9460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Test Model Prediction </a:t>
            </a:r>
          </a:p>
        </p:txBody>
      </p:sp>
      <p:sp>
        <p:nvSpPr>
          <p:cNvPr id="20" name="TextBox 19">
            <a:extLst>
              <a:ext uri="{FF2B5EF4-FFF2-40B4-BE49-F238E27FC236}">
                <a16:creationId xmlns:a16="http://schemas.microsoft.com/office/drawing/2014/main" id="{C6019D96-1D08-4BFA-A91D-26B39B2459B5}"/>
              </a:ext>
            </a:extLst>
          </p:cNvPr>
          <p:cNvSpPr txBox="1"/>
          <p:nvPr/>
        </p:nvSpPr>
        <p:spPr>
          <a:xfrm>
            <a:off x="6096000" y="1887439"/>
            <a:ext cx="2999825" cy="307777"/>
          </a:xfrm>
          <a:prstGeom prst="rect">
            <a:avLst/>
          </a:prstGeom>
          <a:noFill/>
        </p:spPr>
        <p:txBody>
          <a:bodyPr wrap="square" rtlCol="0">
            <a:spAutoFit/>
          </a:bodyPr>
          <a:lstStyle/>
          <a:p>
            <a:r>
              <a:rPr lang="en-IN" sz="1400" dirty="0"/>
              <a:t>Metrics-ERROR Calculation</a:t>
            </a:r>
          </a:p>
        </p:txBody>
      </p:sp>
      <p:cxnSp>
        <p:nvCxnSpPr>
          <p:cNvPr id="21" name="Connector: Elbow 20">
            <a:extLst>
              <a:ext uri="{FF2B5EF4-FFF2-40B4-BE49-F238E27FC236}">
                <a16:creationId xmlns:a16="http://schemas.microsoft.com/office/drawing/2014/main" id="{BF245A8A-1BFD-4332-AA62-4A07413ABE7B}"/>
              </a:ext>
            </a:extLst>
          </p:cNvPr>
          <p:cNvCxnSpPr>
            <a:cxnSpLocks/>
            <a:stCxn id="17" idx="2"/>
            <a:endCxn id="15" idx="2"/>
          </p:cNvCxnSpPr>
          <p:nvPr/>
        </p:nvCxnSpPr>
        <p:spPr>
          <a:xfrm rot="5400000">
            <a:off x="8377324" y="2184834"/>
            <a:ext cx="12700" cy="2755465"/>
          </a:xfrm>
          <a:prstGeom prst="bentConnector3">
            <a:avLst>
              <a:gd name="adj1" fmla="val 180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E597282-6420-4811-ACBB-0073A099D98C}"/>
              </a:ext>
            </a:extLst>
          </p:cNvPr>
          <p:cNvSpPr txBox="1"/>
          <p:nvPr/>
        </p:nvSpPr>
        <p:spPr>
          <a:xfrm>
            <a:off x="8107038" y="3779882"/>
            <a:ext cx="2999825" cy="307777"/>
          </a:xfrm>
          <a:prstGeom prst="rect">
            <a:avLst/>
          </a:prstGeom>
          <a:noFill/>
        </p:spPr>
        <p:txBody>
          <a:bodyPr wrap="square" rtlCol="0">
            <a:spAutoFit/>
          </a:bodyPr>
          <a:lstStyle/>
          <a:p>
            <a:r>
              <a:rPr lang="en-IN" sz="1400" dirty="0"/>
              <a:t>FEEDBACK</a:t>
            </a:r>
          </a:p>
        </p:txBody>
      </p:sp>
      <p:sp>
        <p:nvSpPr>
          <p:cNvPr id="25" name="TextBox 24">
            <a:extLst>
              <a:ext uri="{FF2B5EF4-FFF2-40B4-BE49-F238E27FC236}">
                <a16:creationId xmlns:a16="http://schemas.microsoft.com/office/drawing/2014/main" id="{C580111F-4243-482E-856A-102B470D9D14}"/>
              </a:ext>
            </a:extLst>
          </p:cNvPr>
          <p:cNvSpPr txBox="1"/>
          <p:nvPr/>
        </p:nvSpPr>
        <p:spPr>
          <a:xfrm>
            <a:off x="567345" y="3884967"/>
            <a:ext cx="1565513" cy="276999"/>
          </a:xfrm>
          <a:prstGeom prst="rect">
            <a:avLst/>
          </a:prstGeom>
          <a:noFill/>
        </p:spPr>
        <p:txBody>
          <a:bodyPr wrap="square" rtlCol="0">
            <a:spAutoFit/>
          </a:bodyPr>
          <a:lstStyle/>
          <a:p>
            <a:r>
              <a:rPr lang="en-IN" sz="1200" dirty="0"/>
              <a:t>INFORMATION</a:t>
            </a:r>
          </a:p>
        </p:txBody>
      </p:sp>
      <p:cxnSp>
        <p:nvCxnSpPr>
          <p:cNvPr id="27" name="Connector: Elbow 26">
            <a:extLst>
              <a:ext uri="{FF2B5EF4-FFF2-40B4-BE49-F238E27FC236}">
                <a16:creationId xmlns:a16="http://schemas.microsoft.com/office/drawing/2014/main" id="{47FEB722-369B-4158-AE4D-5856AECD4BDD}"/>
              </a:ext>
            </a:extLst>
          </p:cNvPr>
          <p:cNvCxnSpPr>
            <a:cxnSpLocks/>
            <a:stCxn id="15" idx="2"/>
            <a:endCxn id="3" idx="2"/>
          </p:cNvCxnSpPr>
          <p:nvPr/>
        </p:nvCxnSpPr>
        <p:spPr>
          <a:xfrm rot="5400000">
            <a:off x="3779042" y="910045"/>
            <a:ext cx="568029" cy="5873071"/>
          </a:xfrm>
          <a:prstGeom prst="bentConnector3">
            <a:avLst>
              <a:gd name="adj1" fmla="val 14024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or: Elbow 18">
            <a:extLst>
              <a:ext uri="{FF2B5EF4-FFF2-40B4-BE49-F238E27FC236}">
                <a16:creationId xmlns:a16="http://schemas.microsoft.com/office/drawing/2014/main" id="{F9D1EC41-8B68-4285-AD4A-8E7BB6B39CAF}"/>
              </a:ext>
            </a:extLst>
          </p:cNvPr>
          <p:cNvCxnSpPr>
            <a:cxnSpLocks/>
            <a:stCxn id="24" idx="0"/>
          </p:cNvCxnSpPr>
          <p:nvPr/>
        </p:nvCxnSpPr>
        <p:spPr>
          <a:xfrm rot="16200000" flipH="1" flipV="1">
            <a:off x="8951299" y="4435533"/>
            <a:ext cx="1311304" cy="1"/>
          </a:xfrm>
          <a:prstGeom prst="bentConnector4">
            <a:avLst>
              <a:gd name="adj1" fmla="val 27444"/>
              <a:gd name="adj2" fmla="val -172851200000"/>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Connector: Elbow 22">
            <a:extLst>
              <a:ext uri="{FF2B5EF4-FFF2-40B4-BE49-F238E27FC236}">
                <a16:creationId xmlns:a16="http://schemas.microsoft.com/office/drawing/2014/main" id="{2AB27F43-EF5E-4D8A-BB07-397357A5FB70}"/>
              </a:ext>
            </a:extLst>
          </p:cNvPr>
          <p:cNvCxnSpPr>
            <a:cxnSpLocks/>
          </p:cNvCxnSpPr>
          <p:nvPr/>
        </p:nvCxnSpPr>
        <p:spPr>
          <a:xfrm rot="10800000">
            <a:off x="1149040" y="-810259"/>
            <a:ext cx="2646686" cy="1575174"/>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Slide Number Placeholder 1">
            <a:extLst>
              <a:ext uri="{FF2B5EF4-FFF2-40B4-BE49-F238E27FC236}">
                <a16:creationId xmlns:a16="http://schemas.microsoft.com/office/drawing/2014/main" id="{432A3253-04A3-4FEC-84F5-11392969CC6E}"/>
              </a:ext>
            </a:extLst>
          </p:cNvPr>
          <p:cNvSpPr>
            <a:spLocks noGrp="1"/>
          </p:cNvSpPr>
          <p:nvPr>
            <p:ph type="sldNum" sz="quarter" idx="12"/>
          </p:nvPr>
        </p:nvSpPr>
        <p:spPr/>
        <p:txBody>
          <a:bodyPr/>
          <a:lstStyle/>
          <a:p>
            <a:fld id="{C99F0135-F789-427A-93E0-6D6630919395}" type="slidenum">
              <a:rPr lang="en-IN" smtClean="0"/>
              <a:t>42</a:t>
            </a:fld>
            <a:endParaRPr lang="en-IN"/>
          </a:p>
        </p:txBody>
      </p:sp>
      <p:cxnSp>
        <p:nvCxnSpPr>
          <p:cNvPr id="29" name="Straight Arrow Connector 28">
            <a:extLst>
              <a:ext uri="{FF2B5EF4-FFF2-40B4-BE49-F238E27FC236}">
                <a16:creationId xmlns:a16="http://schemas.microsoft.com/office/drawing/2014/main" id="{D766788F-6E62-4D42-B413-A3250E615CB5}"/>
              </a:ext>
            </a:extLst>
          </p:cNvPr>
          <p:cNvCxnSpPr>
            <a:cxnSpLocks/>
          </p:cNvCxnSpPr>
          <p:nvPr/>
        </p:nvCxnSpPr>
        <p:spPr>
          <a:xfrm flipH="1">
            <a:off x="474483" y="6166483"/>
            <a:ext cx="105533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8" name="Rectangle 57">
            <a:extLst>
              <a:ext uri="{FF2B5EF4-FFF2-40B4-BE49-F238E27FC236}">
                <a16:creationId xmlns:a16="http://schemas.microsoft.com/office/drawing/2014/main" id="{33C85056-0B42-4A2C-88A7-59A3DB61F8D0}"/>
              </a:ext>
            </a:extLst>
          </p:cNvPr>
          <p:cNvSpPr/>
          <p:nvPr/>
        </p:nvSpPr>
        <p:spPr>
          <a:xfrm>
            <a:off x="7933018" y="4664727"/>
            <a:ext cx="1673932" cy="9460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Compartment</a:t>
            </a:r>
          </a:p>
        </p:txBody>
      </p:sp>
      <p:sp>
        <p:nvSpPr>
          <p:cNvPr id="59" name="Rectangle 58">
            <a:extLst>
              <a:ext uri="{FF2B5EF4-FFF2-40B4-BE49-F238E27FC236}">
                <a16:creationId xmlns:a16="http://schemas.microsoft.com/office/drawing/2014/main" id="{ECCA0707-30E2-4F90-986A-68B32331B6D5}"/>
              </a:ext>
            </a:extLst>
          </p:cNvPr>
          <p:cNvSpPr/>
          <p:nvPr/>
        </p:nvSpPr>
        <p:spPr>
          <a:xfrm>
            <a:off x="4955407" y="5091186"/>
            <a:ext cx="1673932" cy="9460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Compartment</a:t>
            </a:r>
          </a:p>
        </p:txBody>
      </p:sp>
      <p:sp>
        <p:nvSpPr>
          <p:cNvPr id="60" name="Rectangle 59">
            <a:extLst>
              <a:ext uri="{FF2B5EF4-FFF2-40B4-BE49-F238E27FC236}">
                <a16:creationId xmlns:a16="http://schemas.microsoft.com/office/drawing/2014/main" id="{FFE129B8-D990-48C6-8727-DA1737799356}"/>
              </a:ext>
            </a:extLst>
          </p:cNvPr>
          <p:cNvSpPr/>
          <p:nvPr/>
        </p:nvSpPr>
        <p:spPr>
          <a:xfrm>
            <a:off x="1757822" y="5631373"/>
            <a:ext cx="1673932" cy="9460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Compartment</a:t>
            </a:r>
          </a:p>
        </p:txBody>
      </p:sp>
    </p:spTree>
    <p:extLst>
      <p:ext uri="{BB962C8B-B14F-4D97-AF65-F5344CB8AC3E}">
        <p14:creationId xmlns:p14="http://schemas.microsoft.com/office/powerpoint/2010/main" val="3397305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1E5C-13E2-4534-8F99-ED2DC8E363BC}"/>
              </a:ext>
            </a:extLst>
          </p:cNvPr>
          <p:cNvSpPr>
            <a:spLocks noGrp="1"/>
          </p:cNvSpPr>
          <p:nvPr>
            <p:ph type="title"/>
          </p:nvPr>
        </p:nvSpPr>
        <p:spPr/>
        <p:txBody>
          <a:bodyPr/>
          <a:lstStyle/>
          <a:p>
            <a:endParaRPr lang="en-IN"/>
          </a:p>
        </p:txBody>
      </p:sp>
      <p:pic>
        <p:nvPicPr>
          <p:cNvPr id="1026" name="Picture 2" descr="Image result for training and test set in ML model itterative">
            <a:extLst>
              <a:ext uri="{FF2B5EF4-FFF2-40B4-BE49-F238E27FC236}">
                <a16:creationId xmlns:a16="http://schemas.microsoft.com/office/drawing/2014/main" id="{F4928A09-5885-4F15-94DD-35F65E73EB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316"/>
          <a:stretch/>
        </p:blipFill>
        <p:spPr bwMode="auto">
          <a:xfrm>
            <a:off x="2452991" y="2322649"/>
            <a:ext cx="7286017" cy="351168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91696EB-6D93-4BC0-B003-666053D9EC04}"/>
              </a:ext>
            </a:extLst>
          </p:cNvPr>
          <p:cNvSpPr>
            <a:spLocks noGrp="1"/>
          </p:cNvSpPr>
          <p:nvPr>
            <p:ph type="sldNum" sz="quarter" idx="12"/>
          </p:nvPr>
        </p:nvSpPr>
        <p:spPr/>
        <p:txBody>
          <a:bodyPr/>
          <a:lstStyle/>
          <a:p>
            <a:fld id="{C99F0135-F789-427A-93E0-6D6630919395}" type="slidenum">
              <a:rPr lang="en-IN" smtClean="0"/>
              <a:t>43</a:t>
            </a:fld>
            <a:endParaRPr lang="en-IN"/>
          </a:p>
        </p:txBody>
      </p:sp>
    </p:spTree>
    <p:extLst>
      <p:ext uri="{BB962C8B-B14F-4D97-AF65-F5344CB8AC3E}">
        <p14:creationId xmlns:p14="http://schemas.microsoft.com/office/powerpoint/2010/main" val="4174849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D530C-2AF4-401F-A702-4CD365C3784C}"/>
              </a:ext>
            </a:extLst>
          </p:cNvPr>
          <p:cNvSpPr>
            <a:spLocks noGrp="1"/>
          </p:cNvSpPr>
          <p:nvPr>
            <p:ph type="title"/>
          </p:nvPr>
        </p:nvSpPr>
        <p:spPr>
          <a:xfrm>
            <a:off x="1028700" y="190501"/>
            <a:ext cx="2886075" cy="2486024"/>
          </a:xfrm>
          <a:noFill/>
        </p:spPr>
        <p:txBody>
          <a:bodyPr anchor="ctr">
            <a:normAutofit/>
          </a:bodyPr>
          <a:lstStyle/>
          <a:p>
            <a:pPr algn="ctr"/>
            <a:r>
              <a:rPr lang="en-IN" sz="3600" dirty="0">
                <a:solidFill>
                  <a:schemeClr val="bg1"/>
                </a:solidFill>
              </a:rPr>
              <a:t>Methodology</a:t>
            </a:r>
          </a:p>
        </p:txBody>
      </p:sp>
      <p:pic>
        <p:nvPicPr>
          <p:cNvPr id="13" name="Picture 12">
            <a:extLst>
              <a:ext uri="{FF2B5EF4-FFF2-40B4-BE49-F238E27FC236}">
                <a16:creationId xmlns:a16="http://schemas.microsoft.com/office/drawing/2014/main" id="{2E3C8F62-9601-415C-85E0-30EE95FDE3D6}"/>
              </a:ext>
            </a:extLst>
          </p:cNvPr>
          <p:cNvPicPr>
            <a:picLocks noChangeAspect="1"/>
          </p:cNvPicPr>
          <p:nvPr/>
        </p:nvPicPr>
        <p:blipFill>
          <a:blip r:embed="rId2"/>
          <a:stretch>
            <a:fillRect/>
          </a:stretch>
        </p:blipFill>
        <p:spPr>
          <a:xfrm>
            <a:off x="4586030" y="281865"/>
            <a:ext cx="6805870" cy="2765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EB310342-8FF8-43F2-81DD-2968426EFE61}"/>
              </a:ext>
            </a:extLst>
          </p:cNvPr>
          <p:cNvPicPr>
            <a:picLocks noChangeAspect="1"/>
          </p:cNvPicPr>
          <p:nvPr/>
        </p:nvPicPr>
        <p:blipFill>
          <a:blip r:embed="rId3"/>
          <a:stretch>
            <a:fillRect/>
          </a:stretch>
        </p:blipFill>
        <p:spPr>
          <a:xfrm>
            <a:off x="5179013" y="3430291"/>
            <a:ext cx="6805870" cy="3042986"/>
          </a:xfrm>
          <a:prstGeom prst="rect">
            <a:avLst/>
          </a:prstGeom>
        </p:spPr>
      </p:pic>
      <p:pic>
        <p:nvPicPr>
          <p:cNvPr id="16" name="Picture 15">
            <a:extLst>
              <a:ext uri="{FF2B5EF4-FFF2-40B4-BE49-F238E27FC236}">
                <a16:creationId xmlns:a16="http://schemas.microsoft.com/office/drawing/2014/main" id="{6AEA92A1-FF19-495D-B55F-60E0C9B0CD3E}"/>
              </a:ext>
            </a:extLst>
          </p:cNvPr>
          <p:cNvPicPr>
            <a:picLocks noChangeAspect="1"/>
          </p:cNvPicPr>
          <p:nvPr/>
        </p:nvPicPr>
        <p:blipFill>
          <a:blip r:embed="rId4"/>
          <a:stretch>
            <a:fillRect/>
          </a:stretch>
        </p:blipFill>
        <p:spPr>
          <a:xfrm>
            <a:off x="9737794" y="3432656"/>
            <a:ext cx="2247089" cy="1175012"/>
          </a:xfrm>
          <a:prstGeom prst="rect">
            <a:avLst/>
          </a:prstGeom>
        </p:spPr>
      </p:pic>
      <p:sp>
        <p:nvSpPr>
          <p:cNvPr id="26" name="Left Brace 25">
            <a:extLst>
              <a:ext uri="{FF2B5EF4-FFF2-40B4-BE49-F238E27FC236}">
                <a16:creationId xmlns:a16="http://schemas.microsoft.com/office/drawing/2014/main" id="{A182EA4C-E001-440B-A0CF-5F09A7B56CC4}"/>
              </a:ext>
            </a:extLst>
          </p:cNvPr>
          <p:cNvSpPr/>
          <p:nvPr/>
        </p:nvSpPr>
        <p:spPr>
          <a:xfrm>
            <a:off x="9309372" y="3507028"/>
            <a:ext cx="344116" cy="10262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Left Brace 26">
            <a:extLst>
              <a:ext uri="{FF2B5EF4-FFF2-40B4-BE49-F238E27FC236}">
                <a16:creationId xmlns:a16="http://schemas.microsoft.com/office/drawing/2014/main" id="{6A329350-6918-4A72-83FD-79B31FE1FBFA}"/>
              </a:ext>
            </a:extLst>
          </p:cNvPr>
          <p:cNvSpPr/>
          <p:nvPr/>
        </p:nvSpPr>
        <p:spPr>
          <a:xfrm rot="16200000">
            <a:off x="10769838" y="3814560"/>
            <a:ext cx="344116" cy="19303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717BE6CF-11E5-4A1C-92CA-525B1B151AF8}"/>
              </a:ext>
            </a:extLst>
          </p:cNvPr>
          <p:cNvCxnSpPr/>
          <p:nvPr/>
        </p:nvCxnSpPr>
        <p:spPr>
          <a:xfrm>
            <a:off x="6096000" y="3507028"/>
            <a:ext cx="3210128" cy="411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57112618-9D86-4C32-A864-831906148726}"/>
              </a:ext>
            </a:extLst>
          </p:cNvPr>
          <p:cNvSpPr>
            <a:spLocks noGrp="1"/>
          </p:cNvSpPr>
          <p:nvPr>
            <p:ph type="sldNum" sz="quarter" idx="12"/>
          </p:nvPr>
        </p:nvSpPr>
        <p:spPr/>
        <p:txBody>
          <a:bodyPr/>
          <a:lstStyle/>
          <a:p>
            <a:fld id="{C99F0135-F789-427A-93E0-6D6630919395}" type="slidenum">
              <a:rPr lang="en-IN" smtClean="0"/>
              <a:t>44</a:t>
            </a:fld>
            <a:endParaRPr lang="en-IN"/>
          </a:p>
        </p:txBody>
      </p:sp>
    </p:spTree>
    <p:extLst>
      <p:ext uri="{BB962C8B-B14F-4D97-AF65-F5344CB8AC3E}">
        <p14:creationId xmlns:p14="http://schemas.microsoft.com/office/powerpoint/2010/main" val="437639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D530C-2AF4-401F-A702-4CD365C3784C}"/>
              </a:ext>
            </a:extLst>
          </p:cNvPr>
          <p:cNvSpPr>
            <a:spLocks noGrp="1"/>
          </p:cNvSpPr>
          <p:nvPr>
            <p:ph type="title"/>
          </p:nvPr>
        </p:nvSpPr>
        <p:spPr>
          <a:xfrm>
            <a:off x="800100" y="163341"/>
            <a:ext cx="3416551" cy="2486024"/>
          </a:xfrm>
          <a:noFill/>
        </p:spPr>
        <p:txBody>
          <a:bodyPr anchor="ctr">
            <a:normAutofit/>
          </a:bodyPr>
          <a:lstStyle/>
          <a:p>
            <a:pPr algn="ctr"/>
            <a:r>
              <a:rPr lang="en-IN" sz="3200" dirty="0">
                <a:solidFill>
                  <a:schemeClr val="bg1"/>
                </a:solidFill>
              </a:rPr>
              <a:t>CONTRIBUTION TO SCHLUMBERGER</a:t>
            </a:r>
          </a:p>
        </p:txBody>
      </p:sp>
      <p:sp>
        <p:nvSpPr>
          <p:cNvPr id="10" name="Rectangle 9">
            <a:extLst>
              <a:ext uri="{FF2B5EF4-FFF2-40B4-BE49-F238E27FC236}">
                <a16:creationId xmlns:a16="http://schemas.microsoft.com/office/drawing/2014/main" id="{31504385-AB10-4935-8FDF-A838D4D606FA}"/>
              </a:ext>
            </a:extLst>
          </p:cNvPr>
          <p:cNvSpPr/>
          <p:nvPr/>
        </p:nvSpPr>
        <p:spPr>
          <a:xfrm>
            <a:off x="5209452" y="241597"/>
            <a:ext cx="5636599" cy="467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APPRECIABLE IMPROVEMENT IN THE PREDICTED RESULTS</a:t>
            </a:r>
          </a:p>
        </p:txBody>
      </p:sp>
      <p:sp>
        <p:nvSpPr>
          <p:cNvPr id="11" name="Rectangle 10">
            <a:extLst>
              <a:ext uri="{FF2B5EF4-FFF2-40B4-BE49-F238E27FC236}">
                <a16:creationId xmlns:a16="http://schemas.microsoft.com/office/drawing/2014/main" id="{3CCE44E3-19A8-411F-B293-94C3C36067DB}"/>
              </a:ext>
            </a:extLst>
          </p:cNvPr>
          <p:cNvSpPr/>
          <p:nvPr/>
        </p:nvSpPr>
        <p:spPr>
          <a:xfrm>
            <a:off x="5860100" y="864252"/>
            <a:ext cx="5531797" cy="89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Algorithm was tested on </a:t>
            </a:r>
            <a:r>
              <a:rPr lang="en-IN" dirty="0">
                <a:solidFill>
                  <a:schemeClr val="tx1"/>
                </a:solidFill>
              </a:rPr>
              <a:t>16 different wells </a:t>
            </a:r>
            <a:r>
              <a:rPr lang="en-IN" dirty="0"/>
              <a:t>( variety of Input Output combinations) and provided with improved results</a:t>
            </a:r>
          </a:p>
        </p:txBody>
      </p:sp>
      <p:sp>
        <p:nvSpPr>
          <p:cNvPr id="12" name="Rectangle 11">
            <a:extLst>
              <a:ext uri="{FF2B5EF4-FFF2-40B4-BE49-F238E27FC236}">
                <a16:creationId xmlns:a16="http://schemas.microsoft.com/office/drawing/2014/main" id="{ED66E813-C709-40A8-97E7-46AEDB37C148}"/>
              </a:ext>
            </a:extLst>
          </p:cNvPr>
          <p:cNvSpPr/>
          <p:nvPr/>
        </p:nvSpPr>
        <p:spPr>
          <a:xfrm>
            <a:off x="5199647" y="1968790"/>
            <a:ext cx="5636599" cy="467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SIGNIFICANT REDUCTION IN MAN-</a:t>
            </a:r>
            <a:r>
              <a:rPr lang="en-IN" b="1" u="sng" dirty="0"/>
              <a:t>HOURS</a:t>
            </a:r>
          </a:p>
        </p:txBody>
      </p:sp>
      <p:sp>
        <p:nvSpPr>
          <p:cNvPr id="17" name="Rectangle 16">
            <a:extLst>
              <a:ext uri="{FF2B5EF4-FFF2-40B4-BE49-F238E27FC236}">
                <a16:creationId xmlns:a16="http://schemas.microsoft.com/office/drawing/2014/main" id="{15777637-6788-4912-979B-4D3A70898134}"/>
              </a:ext>
            </a:extLst>
          </p:cNvPr>
          <p:cNvSpPr/>
          <p:nvPr/>
        </p:nvSpPr>
        <p:spPr>
          <a:xfrm>
            <a:off x="5860099" y="2641267"/>
            <a:ext cx="5531797" cy="60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Pipeline in an automated way helps to pre-process, train and choose the </a:t>
            </a:r>
            <a:r>
              <a:rPr lang="en-IN" dirty="0">
                <a:solidFill>
                  <a:schemeClr val="tx1"/>
                </a:solidFill>
              </a:rPr>
              <a:t>best regression algorithm  </a:t>
            </a:r>
          </a:p>
        </p:txBody>
      </p:sp>
      <p:sp>
        <p:nvSpPr>
          <p:cNvPr id="18" name="Rectangle 17">
            <a:extLst>
              <a:ext uri="{FF2B5EF4-FFF2-40B4-BE49-F238E27FC236}">
                <a16:creationId xmlns:a16="http://schemas.microsoft.com/office/drawing/2014/main" id="{BBACDEE3-8157-4BB1-9D7E-AAE2A2C8FCC6}"/>
              </a:ext>
            </a:extLst>
          </p:cNvPr>
          <p:cNvSpPr/>
          <p:nvPr/>
        </p:nvSpPr>
        <p:spPr>
          <a:xfrm>
            <a:off x="5860098" y="3460686"/>
            <a:ext cx="5531797" cy="60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function </a:t>
            </a:r>
            <a:r>
              <a:rPr lang="en-IN" dirty="0">
                <a:solidFill>
                  <a:schemeClr val="tx1"/>
                </a:solidFill>
              </a:rPr>
              <a:t>assess all the zones </a:t>
            </a:r>
            <a:r>
              <a:rPr lang="en-IN" dirty="0"/>
              <a:t>(bad, good) and formulates optimum training algorithm from them.  </a:t>
            </a:r>
          </a:p>
        </p:txBody>
      </p:sp>
      <p:sp>
        <p:nvSpPr>
          <p:cNvPr id="19" name="Rectangle 18">
            <a:extLst>
              <a:ext uri="{FF2B5EF4-FFF2-40B4-BE49-F238E27FC236}">
                <a16:creationId xmlns:a16="http://schemas.microsoft.com/office/drawing/2014/main" id="{590E1B45-C743-4FA4-A1A0-951356272E4A}"/>
              </a:ext>
            </a:extLst>
          </p:cNvPr>
          <p:cNvSpPr/>
          <p:nvPr/>
        </p:nvSpPr>
        <p:spPr>
          <a:xfrm>
            <a:off x="5209452" y="4283731"/>
            <a:ext cx="5636599" cy="467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FORMULATION OF AN FIELD EMPIRICAL RELATIONSHIP</a:t>
            </a:r>
            <a:endParaRPr lang="en-IN" b="1" u="sng" dirty="0"/>
          </a:p>
        </p:txBody>
      </p:sp>
      <p:sp>
        <p:nvSpPr>
          <p:cNvPr id="20" name="Rectangle 19">
            <a:extLst>
              <a:ext uri="{FF2B5EF4-FFF2-40B4-BE49-F238E27FC236}">
                <a16:creationId xmlns:a16="http://schemas.microsoft.com/office/drawing/2014/main" id="{9B128AA2-B90A-4C3C-A162-59850E8A9C18}"/>
              </a:ext>
            </a:extLst>
          </p:cNvPr>
          <p:cNvSpPr/>
          <p:nvPr/>
        </p:nvSpPr>
        <p:spPr>
          <a:xfrm>
            <a:off x="5860098" y="4972535"/>
            <a:ext cx="5531797" cy="60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Provisional-</a:t>
            </a:r>
            <a:r>
              <a:rPr lang="en-IN" dirty="0">
                <a:solidFill>
                  <a:schemeClr val="tx1"/>
                </a:solidFill>
              </a:rPr>
              <a:t>reference variables </a:t>
            </a:r>
            <a:r>
              <a:rPr lang="en-IN" dirty="0">
                <a:solidFill>
                  <a:schemeClr val="bg1"/>
                </a:solidFill>
              </a:rPr>
              <a:t>like DTCO etc can be predicted </a:t>
            </a:r>
            <a:r>
              <a:rPr lang="en-IN" dirty="0">
                <a:solidFill>
                  <a:schemeClr val="tx1"/>
                </a:solidFill>
              </a:rPr>
              <a:t>prior</a:t>
            </a:r>
            <a:r>
              <a:rPr lang="en-IN" dirty="0">
                <a:solidFill>
                  <a:schemeClr val="bg1"/>
                </a:solidFill>
              </a:rPr>
              <a:t> to logging  </a:t>
            </a:r>
          </a:p>
        </p:txBody>
      </p:sp>
      <p:sp>
        <p:nvSpPr>
          <p:cNvPr id="21" name="Rectangle 20">
            <a:extLst>
              <a:ext uri="{FF2B5EF4-FFF2-40B4-BE49-F238E27FC236}">
                <a16:creationId xmlns:a16="http://schemas.microsoft.com/office/drawing/2014/main" id="{34B3CDE7-A486-4D1C-B939-9921DD7970C3}"/>
              </a:ext>
            </a:extLst>
          </p:cNvPr>
          <p:cNvSpPr/>
          <p:nvPr/>
        </p:nvSpPr>
        <p:spPr>
          <a:xfrm>
            <a:off x="5860098" y="5790729"/>
            <a:ext cx="5531797" cy="600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Self-Executable multi variable dependent prediction algorithm can be devised</a:t>
            </a:r>
          </a:p>
        </p:txBody>
      </p:sp>
      <p:sp>
        <p:nvSpPr>
          <p:cNvPr id="3" name="Slide Number Placeholder 2">
            <a:extLst>
              <a:ext uri="{FF2B5EF4-FFF2-40B4-BE49-F238E27FC236}">
                <a16:creationId xmlns:a16="http://schemas.microsoft.com/office/drawing/2014/main" id="{63D0A74F-8923-47D1-8B55-B0E484FE357E}"/>
              </a:ext>
            </a:extLst>
          </p:cNvPr>
          <p:cNvSpPr>
            <a:spLocks noGrp="1"/>
          </p:cNvSpPr>
          <p:nvPr>
            <p:ph type="sldNum" sz="quarter" idx="12"/>
          </p:nvPr>
        </p:nvSpPr>
        <p:spPr/>
        <p:txBody>
          <a:bodyPr/>
          <a:lstStyle/>
          <a:p>
            <a:fld id="{C99F0135-F789-427A-93E0-6D6630919395}" type="slidenum">
              <a:rPr lang="en-IN" smtClean="0"/>
              <a:t>45</a:t>
            </a:fld>
            <a:endParaRPr lang="en-IN"/>
          </a:p>
        </p:txBody>
      </p:sp>
    </p:spTree>
    <p:extLst>
      <p:ext uri="{BB962C8B-B14F-4D97-AF65-F5344CB8AC3E}">
        <p14:creationId xmlns:p14="http://schemas.microsoft.com/office/powerpoint/2010/main" val="2958128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9E138-42F4-4FD0-AB34-750EBA87609E}"/>
              </a:ext>
            </a:extLst>
          </p:cNvPr>
          <p:cNvSpPr>
            <a:spLocks noGrp="1"/>
          </p:cNvSpPr>
          <p:nvPr>
            <p:ph type="title"/>
          </p:nvPr>
        </p:nvSpPr>
        <p:spPr>
          <a:xfrm>
            <a:off x="1028700" y="190501"/>
            <a:ext cx="2886075" cy="2486024"/>
          </a:xfrm>
          <a:noFill/>
        </p:spPr>
        <p:txBody>
          <a:bodyPr anchor="ctr">
            <a:normAutofit/>
          </a:bodyPr>
          <a:lstStyle/>
          <a:p>
            <a:pPr algn="ctr"/>
            <a:r>
              <a:rPr lang="en-IN" sz="3600" dirty="0">
                <a:solidFill>
                  <a:schemeClr val="bg1"/>
                </a:solidFill>
              </a:rPr>
              <a:t>Methodology</a:t>
            </a:r>
          </a:p>
        </p:txBody>
      </p:sp>
      <p:pic>
        <p:nvPicPr>
          <p:cNvPr id="3" name="Picture 2">
            <a:extLst>
              <a:ext uri="{FF2B5EF4-FFF2-40B4-BE49-F238E27FC236}">
                <a16:creationId xmlns:a16="http://schemas.microsoft.com/office/drawing/2014/main" id="{CA3CB261-DB93-43E7-B16F-EC35DFFD6E4F}"/>
              </a:ext>
            </a:extLst>
          </p:cNvPr>
          <p:cNvPicPr>
            <a:picLocks noChangeAspect="1"/>
          </p:cNvPicPr>
          <p:nvPr/>
        </p:nvPicPr>
        <p:blipFill>
          <a:blip r:embed="rId2"/>
          <a:stretch>
            <a:fillRect/>
          </a:stretch>
        </p:blipFill>
        <p:spPr>
          <a:xfrm>
            <a:off x="4270912" y="88208"/>
            <a:ext cx="7766985" cy="3667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D58B51F-805F-4307-9757-DEB2B494C3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04601" y="4241340"/>
            <a:ext cx="2961049" cy="2495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Connector: Elbow 7">
            <a:extLst>
              <a:ext uri="{FF2B5EF4-FFF2-40B4-BE49-F238E27FC236}">
                <a16:creationId xmlns:a16="http://schemas.microsoft.com/office/drawing/2014/main" id="{C20EDFA6-782E-40B7-AFEB-53BEA52D3862}"/>
              </a:ext>
            </a:extLst>
          </p:cNvPr>
          <p:cNvCxnSpPr>
            <a:cxnSpLocks/>
            <a:stCxn id="3" idx="2"/>
            <a:endCxn id="18" idx="0"/>
          </p:cNvCxnSpPr>
          <p:nvPr/>
        </p:nvCxnSpPr>
        <p:spPr>
          <a:xfrm rot="16200000" flipH="1">
            <a:off x="8497526" y="3412414"/>
            <a:ext cx="745356" cy="143159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CD82326F-D816-4A2D-8092-FD295CC5A39B}"/>
              </a:ext>
            </a:extLst>
          </p:cNvPr>
          <p:cNvPicPr>
            <a:picLocks noChangeAspect="1"/>
          </p:cNvPicPr>
          <p:nvPr/>
        </p:nvPicPr>
        <p:blipFill>
          <a:blip r:embed="rId4"/>
          <a:stretch>
            <a:fillRect/>
          </a:stretch>
        </p:blipFill>
        <p:spPr>
          <a:xfrm>
            <a:off x="310500" y="4171949"/>
            <a:ext cx="2096754" cy="2516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3" name="Straight Arrow Connector 12">
            <a:extLst>
              <a:ext uri="{FF2B5EF4-FFF2-40B4-BE49-F238E27FC236}">
                <a16:creationId xmlns:a16="http://schemas.microsoft.com/office/drawing/2014/main" id="{4CFA0BEB-B48B-414C-9E0F-34D4784969CC}"/>
              </a:ext>
            </a:extLst>
          </p:cNvPr>
          <p:cNvCxnSpPr>
            <a:cxnSpLocks/>
          </p:cNvCxnSpPr>
          <p:nvPr/>
        </p:nvCxnSpPr>
        <p:spPr>
          <a:xfrm flipH="1">
            <a:off x="2466975" y="5419724"/>
            <a:ext cx="101552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6D1D46CE-1852-4855-8821-440574E74B8A}"/>
              </a:ext>
            </a:extLst>
          </p:cNvPr>
          <p:cNvPicPr>
            <a:picLocks noChangeAspect="1"/>
          </p:cNvPicPr>
          <p:nvPr/>
        </p:nvPicPr>
        <p:blipFill>
          <a:blip r:embed="rId5"/>
          <a:stretch>
            <a:fillRect/>
          </a:stretch>
        </p:blipFill>
        <p:spPr>
          <a:xfrm flipH="1">
            <a:off x="8148319" y="4500891"/>
            <a:ext cx="2875369" cy="1857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1" name="Straight Arrow Connector 20">
            <a:extLst>
              <a:ext uri="{FF2B5EF4-FFF2-40B4-BE49-F238E27FC236}">
                <a16:creationId xmlns:a16="http://schemas.microsoft.com/office/drawing/2014/main" id="{3F60652E-34CE-462E-8B5C-7504A606D23D}"/>
              </a:ext>
            </a:extLst>
          </p:cNvPr>
          <p:cNvCxnSpPr>
            <a:cxnSpLocks/>
          </p:cNvCxnSpPr>
          <p:nvPr/>
        </p:nvCxnSpPr>
        <p:spPr>
          <a:xfrm flipH="1">
            <a:off x="6684420" y="5469780"/>
            <a:ext cx="89342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648B5335-CF36-4229-85C2-C01462D9F0D1}"/>
              </a:ext>
            </a:extLst>
          </p:cNvPr>
          <p:cNvSpPr/>
          <p:nvPr/>
        </p:nvSpPr>
        <p:spPr>
          <a:xfrm>
            <a:off x="7845805" y="2033082"/>
            <a:ext cx="3657600" cy="7699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Structuring  the Algorithm</a:t>
            </a:r>
          </a:p>
        </p:txBody>
      </p:sp>
      <p:sp>
        <p:nvSpPr>
          <p:cNvPr id="25" name="Rectangle 24">
            <a:extLst>
              <a:ext uri="{FF2B5EF4-FFF2-40B4-BE49-F238E27FC236}">
                <a16:creationId xmlns:a16="http://schemas.microsoft.com/office/drawing/2014/main" id="{71F2B887-C8F7-4EAC-87A4-6C4D436BFF9F}"/>
              </a:ext>
            </a:extLst>
          </p:cNvPr>
          <p:cNvSpPr/>
          <p:nvPr/>
        </p:nvSpPr>
        <p:spPr>
          <a:xfrm>
            <a:off x="8052741" y="6021421"/>
            <a:ext cx="3243727" cy="57908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a:t>Tabulating the Preliminary results</a:t>
            </a:r>
          </a:p>
        </p:txBody>
      </p:sp>
      <p:sp>
        <p:nvSpPr>
          <p:cNvPr id="26" name="Rectangle 25">
            <a:extLst>
              <a:ext uri="{FF2B5EF4-FFF2-40B4-BE49-F238E27FC236}">
                <a16:creationId xmlns:a16="http://schemas.microsoft.com/office/drawing/2014/main" id="{E990AAD8-4297-48CF-BBCC-41D990EDB854}"/>
              </a:ext>
            </a:extLst>
          </p:cNvPr>
          <p:cNvSpPr/>
          <p:nvPr/>
        </p:nvSpPr>
        <p:spPr>
          <a:xfrm>
            <a:off x="4806225" y="4323115"/>
            <a:ext cx="2168508" cy="57908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a:t>Grouping and comparing the estimators</a:t>
            </a:r>
          </a:p>
        </p:txBody>
      </p:sp>
      <p:sp>
        <p:nvSpPr>
          <p:cNvPr id="27" name="Rectangle 26">
            <a:extLst>
              <a:ext uri="{FF2B5EF4-FFF2-40B4-BE49-F238E27FC236}">
                <a16:creationId xmlns:a16="http://schemas.microsoft.com/office/drawing/2014/main" id="{83DFE18A-6354-47C5-9F2D-F5968D7134D9}"/>
              </a:ext>
            </a:extLst>
          </p:cNvPr>
          <p:cNvSpPr/>
          <p:nvPr/>
        </p:nvSpPr>
        <p:spPr>
          <a:xfrm>
            <a:off x="806230" y="6088415"/>
            <a:ext cx="2168508" cy="57908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a:t>Predicting the results</a:t>
            </a:r>
          </a:p>
        </p:txBody>
      </p:sp>
      <p:sp>
        <p:nvSpPr>
          <p:cNvPr id="4" name="Slide Number Placeholder 3">
            <a:extLst>
              <a:ext uri="{FF2B5EF4-FFF2-40B4-BE49-F238E27FC236}">
                <a16:creationId xmlns:a16="http://schemas.microsoft.com/office/drawing/2014/main" id="{ACE9E9AB-446B-4342-A19C-DE25C4FAC9CF}"/>
              </a:ext>
            </a:extLst>
          </p:cNvPr>
          <p:cNvSpPr>
            <a:spLocks noGrp="1"/>
          </p:cNvSpPr>
          <p:nvPr>
            <p:ph type="sldNum" sz="quarter" idx="12"/>
          </p:nvPr>
        </p:nvSpPr>
        <p:spPr/>
        <p:txBody>
          <a:bodyPr/>
          <a:lstStyle/>
          <a:p>
            <a:fld id="{C99F0135-F789-427A-93E0-6D6630919395}" type="slidenum">
              <a:rPr lang="en-IN" smtClean="0"/>
              <a:t>46</a:t>
            </a:fld>
            <a:endParaRPr lang="en-IN"/>
          </a:p>
        </p:txBody>
      </p:sp>
    </p:spTree>
    <p:extLst>
      <p:ext uri="{BB962C8B-B14F-4D97-AF65-F5344CB8AC3E}">
        <p14:creationId xmlns:p14="http://schemas.microsoft.com/office/powerpoint/2010/main" val="3119045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42834-8A68-4875-AABE-42F8040C895F}"/>
              </a:ext>
            </a:extLst>
          </p:cNvPr>
          <p:cNvSpPr>
            <a:spLocks noGrp="1"/>
          </p:cNvSpPr>
          <p:nvPr>
            <p:ph type="title"/>
          </p:nvPr>
        </p:nvSpPr>
        <p:spPr>
          <a:xfrm>
            <a:off x="1028700" y="190501"/>
            <a:ext cx="2886075" cy="2486024"/>
          </a:xfrm>
          <a:noFill/>
        </p:spPr>
        <p:txBody>
          <a:bodyPr anchor="ctr">
            <a:normAutofit/>
          </a:bodyPr>
          <a:lstStyle/>
          <a:p>
            <a:pPr algn="ctr"/>
            <a:r>
              <a:rPr lang="en-IN" sz="3600">
                <a:solidFill>
                  <a:schemeClr val="bg1"/>
                </a:solidFill>
              </a:rPr>
              <a:t>RESULTS</a:t>
            </a:r>
            <a:endParaRPr lang="en-IN" sz="3600" dirty="0">
              <a:solidFill>
                <a:schemeClr val="bg1"/>
              </a:solidFill>
            </a:endParaRPr>
          </a:p>
        </p:txBody>
      </p:sp>
      <p:pic>
        <p:nvPicPr>
          <p:cNvPr id="5" name="Picture 4">
            <a:extLst>
              <a:ext uri="{FF2B5EF4-FFF2-40B4-BE49-F238E27FC236}">
                <a16:creationId xmlns:a16="http://schemas.microsoft.com/office/drawing/2014/main" id="{7570577B-69B0-4711-BE67-D73754E91113}"/>
              </a:ext>
            </a:extLst>
          </p:cNvPr>
          <p:cNvPicPr>
            <a:picLocks noChangeAspect="1"/>
          </p:cNvPicPr>
          <p:nvPr/>
        </p:nvPicPr>
        <p:blipFill>
          <a:blip r:embed="rId2"/>
          <a:stretch>
            <a:fillRect/>
          </a:stretch>
        </p:blipFill>
        <p:spPr>
          <a:xfrm>
            <a:off x="7248372" y="4711835"/>
            <a:ext cx="3990975" cy="1076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96175CC-6196-40F0-A7EE-F8D01B739738}"/>
              </a:ext>
            </a:extLst>
          </p:cNvPr>
          <p:cNvPicPr>
            <a:picLocks noChangeAspect="1"/>
          </p:cNvPicPr>
          <p:nvPr/>
        </p:nvPicPr>
        <p:blipFill>
          <a:blip r:embed="rId3"/>
          <a:stretch>
            <a:fillRect/>
          </a:stretch>
        </p:blipFill>
        <p:spPr>
          <a:xfrm>
            <a:off x="7590005" y="2862263"/>
            <a:ext cx="3130787" cy="942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FBDE309-45F9-4B8B-A5AE-A822DF34D4E7}"/>
              </a:ext>
            </a:extLst>
          </p:cNvPr>
          <p:cNvPicPr>
            <a:picLocks noChangeAspect="1"/>
          </p:cNvPicPr>
          <p:nvPr/>
        </p:nvPicPr>
        <p:blipFill>
          <a:blip r:embed="rId4"/>
          <a:stretch>
            <a:fillRect/>
          </a:stretch>
        </p:blipFill>
        <p:spPr>
          <a:xfrm>
            <a:off x="7345649" y="1433513"/>
            <a:ext cx="3619500" cy="438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Straight Arrow Connector 9">
            <a:extLst>
              <a:ext uri="{FF2B5EF4-FFF2-40B4-BE49-F238E27FC236}">
                <a16:creationId xmlns:a16="http://schemas.microsoft.com/office/drawing/2014/main" id="{EBF994BC-2BC7-4224-9B5B-430482546F3D}"/>
              </a:ext>
            </a:extLst>
          </p:cNvPr>
          <p:cNvCxnSpPr>
            <a:cxnSpLocks/>
            <a:stCxn id="8" idx="2"/>
          </p:cNvCxnSpPr>
          <p:nvPr/>
        </p:nvCxnSpPr>
        <p:spPr>
          <a:xfrm>
            <a:off x="9155399" y="1871663"/>
            <a:ext cx="0" cy="80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10BA4B-7B11-4E50-9B7C-6E6F20B284CE}"/>
              </a:ext>
            </a:extLst>
          </p:cNvPr>
          <p:cNvCxnSpPr>
            <a:cxnSpLocks/>
          </p:cNvCxnSpPr>
          <p:nvPr/>
        </p:nvCxnSpPr>
        <p:spPr>
          <a:xfrm>
            <a:off x="9226683" y="3805238"/>
            <a:ext cx="0" cy="804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4F0E131-F99F-4F2A-9FF2-2CB5D2F9B46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21810" y="3219450"/>
            <a:ext cx="2316929" cy="3448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a:extLst>
              <a:ext uri="{FF2B5EF4-FFF2-40B4-BE49-F238E27FC236}">
                <a16:creationId xmlns:a16="http://schemas.microsoft.com/office/drawing/2014/main" id="{42692555-1052-49E7-B558-15E186A5B358}"/>
              </a:ext>
            </a:extLst>
          </p:cNvPr>
          <p:cNvSpPr/>
          <p:nvPr/>
        </p:nvSpPr>
        <p:spPr>
          <a:xfrm>
            <a:off x="485431" y="4818664"/>
            <a:ext cx="2204756" cy="1938992"/>
          </a:xfrm>
          <a:prstGeom prst="rect">
            <a:avLst/>
          </a:prstGeom>
        </p:spPr>
        <p:txBody>
          <a:bodyPr wrap="square">
            <a:spAutoFit/>
          </a:bodyPr>
          <a:lstStyle/>
          <a:p>
            <a:r>
              <a:rPr lang="en-US" sz="1000" dirty="0">
                <a:solidFill>
                  <a:srgbClr val="000000"/>
                </a:solidFill>
                <a:latin typeface="Arial" panose="020B0604020202020204" pitchFamily="34" charset="0"/>
                <a:ea typeface="Times New Roman" panose="02020603050405020304" pitchFamily="18" charset="0"/>
              </a:rPr>
              <a:t>The compressional evaluated using the recommended RFR technique is more consistent with the input GR feature than the compressional generated using Simple regression Technique; Thus we suggest to employ our proposed polynomial featuring backed RFR centered empirical relation to predict values of DTCO for wells that are at different depth levels than the training wells</a:t>
            </a:r>
            <a:endParaRPr lang="en-IN" sz="1000" dirty="0"/>
          </a:p>
        </p:txBody>
      </p:sp>
      <p:sp>
        <p:nvSpPr>
          <p:cNvPr id="15" name="Rectangle 14">
            <a:extLst>
              <a:ext uri="{FF2B5EF4-FFF2-40B4-BE49-F238E27FC236}">
                <a16:creationId xmlns:a16="http://schemas.microsoft.com/office/drawing/2014/main" id="{0949A06B-5F08-465A-9AF1-A3FC3DB1F428}"/>
              </a:ext>
            </a:extLst>
          </p:cNvPr>
          <p:cNvSpPr/>
          <p:nvPr/>
        </p:nvSpPr>
        <p:spPr>
          <a:xfrm>
            <a:off x="7248372" y="6083198"/>
            <a:ext cx="3990975" cy="553998"/>
          </a:xfrm>
          <a:prstGeom prst="rect">
            <a:avLst/>
          </a:prstGeom>
        </p:spPr>
        <p:txBody>
          <a:bodyPr wrap="square">
            <a:spAutoFit/>
          </a:bodyPr>
          <a:lstStyle/>
          <a:p>
            <a:pPr algn="ctr"/>
            <a:r>
              <a:rPr lang="en-IN" sz="1500" b="1" u="sng" dirty="0"/>
              <a:t>Reduction in MSE error for MANTANEGRA DTCO computation from GR data</a:t>
            </a:r>
          </a:p>
        </p:txBody>
      </p:sp>
      <p:sp>
        <p:nvSpPr>
          <p:cNvPr id="3" name="Slide Number Placeholder 2">
            <a:extLst>
              <a:ext uri="{FF2B5EF4-FFF2-40B4-BE49-F238E27FC236}">
                <a16:creationId xmlns:a16="http://schemas.microsoft.com/office/drawing/2014/main" id="{5293D90A-D771-4E6C-9C7A-3B600ED9D56E}"/>
              </a:ext>
            </a:extLst>
          </p:cNvPr>
          <p:cNvSpPr>
            <a:spLocks noGrp="1"/>
          </p:cNvSpPr>
          <p:nvPr>
            <p:ph type="sldNum" sz="quarter" idx="12"/>
          </p:nvPr>
        </p:nvSpPr>
        <p:spPr/>
        <p:txBody>
          <a:bodyPr/>
          <a:lstStyle/>
          <a:p>
            <a:fld id="{C99F0135-F789-427A-93E0-6D6630919395}" type="slidenum">
              <a:rPr lang="en-IN" smtClean="0"/>
              <a:t>47</a:t>
            </a:fld>
            <a:endParaRPr lang="en-IN"/>
          </a:p>
        </p:txBody>
      </p:sp>
    </p:spTree>
    <p:extLst>
      <p:ext uri="{BB962C8B-B14F-4D97-AF65-F5344CB8AC3E}">
        <p14:creationId xmlns:p14="http://schemas.microsoft.com/office/powerpoint/2010/main" val="3544079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E82194-80B2-4310-BACA-2342AF0BF82C}"/>
              </a:ext>
            </a:extLst>
          </p:cNvPr>
          <p:cNvPicPr>
            <a:picLocks noChangeAspect="1"/>
          </p:cNvPicPr>
          <p:nvPr/>
        </p:nvPicPr>
        <p:blipFill>
          <a:blip r:embed="rId2"/>
          <a:stretch>
            <a:fillRect/>
          </a:stretch>
        </p:blipFill>
        <p:spPr>
          <a:xfrm>
            <a:off x="1409634" y="1317577"/>
            <a:ext cx="7600950" cy="3857625"/>
          </a:xfrm>
          <a:prstGeom prst="rect">
            <a:avLst/>
          </a:prstGeom>
        </p:spPr>
      </p:pic>
      <p:sp>
        <p:nvSpPr>
          <p:cNvPr id="5" name="Rectangle 4">
            <a:extLst>
              <a:ext uri="{FF2B5EF4-FFF2-40B4-BE49-F238E27FC236}">
                <a16:creationId xmlns:a16="http://schemas.microsoft.com/office/drawing/2014/main" id="{1012054E-150B-4A60-852C-EFC669CEE08F}"/>
              </a:ext>
            </a:extLst>
          </p:cNvPr>
          <p:cNvSpPr/>
          <p:nvPr/>
        </p:nvSpPr>
        <p:spPr>
          <a:xfrm>
            <a:off x="4431420" y="1741964"/>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This defined function helps to divide the data into number of compartments  </a:t>
            </a:r>
          </a:p>
        </p:txBody>
      </p:sp>
      <p:sp>
        <p:nvSpPr>
          <p:cNvPr id="7" name="Rectangle 6">
            <a:extLst>
              <a:ext uri="{FF2B5EF4-FFF2-40B4-BE49-F238E27FC236}">
                <a16:creationId xmlns:a16="http://schemas.microsoft.com/office/drawing/2014/main" id="{B8812FEB-EE3E-48C1-AF34-326EC3E4D009}"/>
              </a:ext>
            </a:extLst>
          </p:cNvPr>
          <p:cNvSpPr/>
          <p:nvPr/>
        </p:nvSpPr>
        <p:spPr>
          <a:xfrm>
            <a:off x="6282018" y="2341532"/>
            <a:ext cx="2476155" cy="4922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The function assigns polynomial degree to the respective compartment</a:t>
            </a:r>
          </a:p>
        </p:txBody>
      </p:sp>
      <p:cxnSp>
        <p:nvCxnSpPr>
          <p:cNvPr id="11" name="Straight Arrow Connector 10">
            <a:extLst>
              <a:ext uri="{FF2B5EF4-FFF2-40B4-BE49-F238E27FC236}">
                <a16:creationId xmlns:a16="http://schemas.microsoft.com/office/drawing/2014/main" id="{0B9E8004-E1A3-4476-AB70-D72A90C03D85}"/>
              </a:ext>
            </a:extLst>
          </p:cNvPr>
          <p:cNvCxnSpPr>
            <a:cxnSpLocks/>
          </p:cNvCxnSpPr>
          <p:nvPr/>
        </p:nvCxnSpPr>
        <p:spPr>
          <a:xfrm flipH="1">
            <a:off x="3087232" y="1951473"/>
            <a:ext cx="1344188" cy="130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E141F66-CA27-41C0-A7C1-293FE11FEAE1}"/>
              </a:ext>
            </a:extLst>
          </p:cNvPr>
          <p:cNvCxnSpPr>
            <a:cxnSpLocks/>
            <a:stCxn id="7" idx="1"/>
          </p:cNvCxnSpPr>
          <p:nvPr/>
        </p:nvCxnSpPr>
        <p:spPr>
          <a:xfrm flipH="1">
            <a:off x="3241142" y="2587634"/>
            <a:ext cx="3040876" cy="2461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185BE00F-9424-4473-A222-E7D0ED030684}"/>
              </a:ext>
            </a:extLst>
          </p:cNvPr>
          <p:cNvSpPr/>
          <p:nvPr/>
        </p:nvSpPr>
        <p:spPr>
          <a:xfrm>
            <a:off x="3759326" y="562602"/>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W is the list quantile/compartments we wish to divide our data into </a:t>
            </a:r>
          </a:p>
        </p:txBody>
      </p:sp>
      <p:cxnSp>
        <p:nvCxnSpPr>
          <p:cNvPr id="23" name="Straight Arrow Connector 22">
            <a:extLst>
              <a:ext uri="{FF2B5EF4-FFF2-40B4-BE49-F238E27FC236}">
                <a16:creationId xmlns:a16="http://schemas.microsoft.com/office/drawing/2014/main" id="{19B94CBE-2F40-4C41-9482-C53570776443}"/>
              </a:ext>
            </a:extLst>
          </p:cNvPr>
          <p:cNvCxnSpPr>
            <a:cxnSpLocks/>
          </p:cNvCxnSpPr>
          <p:nvPr/>
        </p:nvCxnSpPr>
        <p:spPr>
          <a:xfrm flipH="1">
            <a:off x="4351201" y="983885"/>
            <a:ext cx="582188" cy="552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6CD28D58-4A0B-4DDB-81DA-E633F6190CD4}"/>
              </a:ext>
            </a:extLst>
          </p:cNvPr>
          <p:cNvSpPr/>
          <p:nvPr/>
        </p:nvSpPr>
        <p:spPr>
          <a:xfrm>
            <a:off x="6184146" y="896294"/>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Y is the list degree of polynomial that one wish to use</a:t>
            </a:r>
          </a:p>
        </p:txBody>
      </p:sp>
      <p:cxnSp>
        <p:nvCxnSpPr>
          <p:cNvPr id="26" name="Straight Arrow Connector 25">
            <a:extLst>
              <a:ext uri="{FF2B5EF4-FFF2-40B4-BE49-F238E27FC236}">
                <a16:creationId xmlns:a16="http://schemas.microsoft.com/office/drawing/2014/main" id="{7B630132-048F-4B31-BFFE-FA2FF7177C27}"/>
              </a:ext>
            </a:extLst>
          </p:cNvPr>
          <p:cNvCxnSpPr>
            <a:cxnSpLocks/>
          </p:cNvCxnSpPr>
          <p:nvPr/>
        </p:nvCxnSpPr>
        <p:spPr>
          <a:xfrm flipH="1">
            <a:off x="6856240" y="1292850"/>
            <a:ext cx="188051" cy="2604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8E2CCF75-2BAD-4735-85F6-B5C2DF82DF86}"/>
              </a:ext>
            </a:extLst>
          </p:cNvPr>
          <p:cNvSpPr>
            <a:spLocks noGrp="1"/>
          </p:cNvSpPr>
          <p:nvPr>
            <p:ph type="sldNum" sz="quarter" idx="12"/>
          </p:nvPr>
        </p:nvSpPr>
        <p:spPr/>
        <p:txBody>
          <a:bodyPr/>
          <a:lstStyle/>
          <a:p>
            <a:fld id="{C99F0135-F789-427A-93E0-6D6630919395}" type="slidenum">
              <a:rPr lang="en-IN" smtClean="0"/>
              <a:t>48</a:t>
            </a:fld>
            <a:endParaRPr lang="en-IN"/>
          </a:p>
        </p:txBody>
      </p:sp>
    </p:spTree>
    <p:extLst>
      <p:ext uri="{BB962C8B-B14F-4D97-AF65-F5344CB8AC3E}">
        <p14:creationId xmlns:p14="http://schemas.microsoft.com/office/powerpoint/2010/main" val="3445028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7C309-C977-48E6-A54B-313710AF016B}"/>
              </a:ext>
            </a:extLst>
          </p:cNvPr>
          <p:cNvSpPr>
            <a:spLocks noGrp="1"/>
          </p:cNvSpPr>
          <p:nvPr>
            <p:ph type="title"/>
          </p:nvPr>
        </p:nvSpPr>
        <p:spPr>
          <a:xfrm>
            <a:off x="1028700" y="190501"/>
            <a:ext cx="2886075" cy="2486024"/>
          </a:xfrm>
          <a:noFill/>
        </p:spPr>
        <p:txBody>
          <a:bodyPr anchor="ctr">
            <a:normAutofit/>
          </a:bodyPr>
          <a:lstStyle/>
          <a:p>
            <a:pPr algn="ctr"/>
            <a:r>
              <a:rPr lang="en-IN" sz="3600" dirty="0">
                <a:solidFill>
                  <a:schemeClr val="bg1"/>
                </a:solidFill>
              </a:rPr>
              <a:t>Prediction Using Regression</a:t>
            </a:r>
          </a:p>
        </p:txBody>
      </p:sp>
      <p:sp>
        <p:nvSpPr>
          <p:cNvPr id="4" name="Rectangle 3">
            <a:extLst>
              <a:ext uri="{FF2B5EF4-FFF2-40B4-BE49-F238E27FC236}">
                <a16:creationId xmlns:a16="http://schemas.microsoft.com/office/drawing/2014/main" id="{7DAB286D-6EB9-4CA6-B53B-C8F1992D8315}"/>
              </a:ext>
            </a:extLst>
          </p:cNvPr>
          <p:cNvSpPr/>
          <p:nvPr/>
        </p:nvSpPr>
        <p:spPr>
          <a:xfrm>
            <a:off x="5389123" y="480027"/>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Empirical Relation for determining output </a:t>
            </a:r>
            <a:br>
              <a:rPr lang="en-IN" dirty="0"/>
            </a:br>
            <a:r>
              <a:rPr lang="en-IN" dirty="0"/>
              <a:t>for </a:t>
            </a:r>
            <a:r>
              <a:rPr lang="en-IN" dirty="0" err="1"/>
              <a:t>eg.</a:t>
            </a:r>
            <a:r>
              <a:rPr lang="en-IN" dirty="0"/>
              <a:t> DTCO from GR</a:t>
            </a:r>
          </a:p>
        </p:txBody>
      </p:sp>
      <p:sp>
        <p:nvSpPr>
          <p:cNvPr id="5" name="Rectangle 4">
            <a:extLst>
              <a:ext uri="{FF2B5EF4-FFF2-40B4-BE49-F238E27FC236}">
                <a16:creationId xmlns:a16="http://schemas.microsoft.com/office/drawing/2014/main" id="{C9B1B7E9-34E3-4D26-8F6D-A42064CFE4F6}"/>
              </a:ext>
            </a:extLst>
          </p:cNvPr>
          <p:cNvSpPr/>
          <p:nvPr/>
        </p:nvSpPr>
        <p:spPr>
          <a:xfrm>
            <a:off x="5373314" y="1320559"/>
            <a:ext cx="5531797" cy="770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Compaction needs to be taken into consideration</a:t>
            </a:r>
            <a:br>
              <a:rPr lang="en-IN" dirty="0"/>
            </a:br>
            <a:r>
              <a:rPr lang="en-IN" dirty="0"/>
              <a:t>Input = GR + MD ( sub-feature)</a:t>
            </a:r>
            <a:br>
              <a:rPr lang="en-IN" dirty="0"/>
            </a:br>
            <a:r>
              <a:rPr lang="en-IN" dirty="0"/>
              <a:t>Output= DTCO </a:t>
            </a:r>
          </a:p>
        </p:txBody>
      </p:sp>
      <p:sp>
        <p:nvSpPr>
          <p:cNvPr id="6" name="Rectangle 5">
            <a:extLst>
              <a:ext uri="{FF2B5EF4-FFF2-40B4-BE49-F238E27FC236}">
                <a16:creationId xmlns:a16="http://schemas.microsoft.com/office/drawing/2014/main" id="{7D8A0942-9593-426E-A32E-984C3CB9D61A}"/>
              </a:ext>
            </a:extLst>
          </p:cNvPr>
          <p:cNvSpPr/>
          <p:nvPr/>
        </p:nvSpPr>
        <p:spPr>
          <a:xfrm>
            <a:off x="5373311" y="2332590"/>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Ensemble/ Bagging based robust RFR technique is employed </a:t>
            </a:r>
          </a:p>
        </p:txBody>
      </p:sp>
      <p:sp>
        <p:nvSpPr>
          <p:cNvPr id="8" name="Rectangle 7">
            <a:extLst>
              <a:ext uri="{FF2B5EF4-FFF2-40B4-BE49-F238E27FC236}">
                <a16:creationId xmlns:a16="http://schemas.microsoft.com/office/drawing/2014/main" id="{1015B199-21CA-4720-92FD-0EFB2219B567}"/>
              </a:ext>
            </a:extLst>
          </p:cNvPr>
          <p:cNvSpPr/>
          <p:nvPr/>
        </p:nvSpPr>
        <p:spPr>
          <a:xfrm>
            <a:off x="5373311" y="3318326"/>
            <a:ext cx="5531797" cy="68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r>
              <a:rPr lang="en-IN" dirty="0" err="1"/>
              <a:t>Itertool</a:t>
            </a:r>
            <a:r>
              <a:rPr lang="en-IN" dirty="0"/>
              <a:t> based step by step 1-D hyperparameter tuning algorithm is used</a:t>
            </a:r>
          </a:p>
        </p:txBody>
      </p:sp>
      <p:sp>
        <p:nvSpPr>
          <p:cNvPr id="9" name="Rectangle 8">
            <a:extLst>
              <a:ext uri="{FF2B5EF4-FFF2-40B4-BE49-F238E27FC236}">
                <a16:creationId xmlns:a16="http://schemas.microsoft.com/office/drawing/2014/main" id="{B6BDCAF7-9925-4DDE-9AD6-CE9DBA312580}"/>
              </a:ext>
            </a:extLst>
          </p:cNvPr>
          <p:cNvSpPr/>
          <p:nvPr/>
        </p:nvSpPr>
        <p:spPr>
          <a:xfrm>
            <a:off x="5373311" y="4202350"/>
            <a:ext cx="5531797" cy="789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Grid Search based simultaneous hyperparameter tuning algorithm is used </a:t>
            </a:r>
          </a:p>
        </p:txBody>
      </p:sp>
      <p:sp>
        <p:nvSpPr>
          <p:cNvPr id="10" name="Rectangle 9">
            <a:extLst>
              <a:ext uri="{FF2B5EF4-FFF2-40B4-BE49-F238E27FC236}">
                <a16:creationId xmlns:a16="http://schemas.microsoft.com/office/drawing/2014/main" id="{0ECB66A9-C76B-4DC2-8929-A5FB558F9BD5}"/>
              </a:ext>
            </a:extLst>
          </p:cNvPr>
          <p:cNvSpPr/>
          <p:nvPr/>
        </p:nvSpPr>
        <p:spPr>
          <a:xfrm>
            <a:off x="5373310" y="5188087"/>
            <a:ext cx="5531797" cy="789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Pipeline based iterative computation( model and error) is employed</a:t>
            </a:r>
          </a:p>
        </p:txBody>
      </p:sp>
      <p:sp>
        <p:nvSpPr>
          <p:cNvPr id="3" name="Slide Number Placeholder 2">
            <a:extLst>
              <a:ext uri="{FF2B5EF4-FFF2-40B4-BE49-F238E27FC236}">
                <a16:creationId xmlns:a16="http://schemas.microsoft.com/office/drawing/2014/main" id="{33F0E09C-FC65-4D42-82EE-C6114B7C800F}"/>
              </a:ext>
            </a:extLst>
          </p:cNvPr>
          <p:cNvSpPr>
            <a:spLocks noGrp="1"/>
          </p:cNvSpPr>
          <p:nvPr>
            <p:ph type="sldNum" sz="quarter" idx="12"/>
          </p:nvPr>
        </p:nvSpPr>
        <p:spPr/>
        <p:txBody>
          <a:bodyPr/>
          <a:lstStyle/>
          <a:p>
            <a:fld id="{C99F0135-F789-427A-93E0-6D6630919395}" type="slidenum">
              <a:rPr lang="en-IN" smtClean="0"/>
              <a:t>49</a:t>
            </a:fld>
            <a:endParaRPr lang="en-IN"/>
          </a:p>
        </p:txBody>
      </p:sp>
    </p:spTree>
    <p:extLst>
      <p:ext uri="{BB962C8B-B14F-4D97-AF65-F5344CB8AC3E}">
        <p14:creationId xmlns:p14="http://schemas.microsoft.com/office/powerpoint/2010/main" val="3754260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52B7A50A-E9BC-4A51-865C-595EF387D675}"/>
              </a:ext>
            </a:extLst>
          </p:cNvPr>
          <p:cNvSpPr/>
          <p:nvPr/>
        </p:nvSpPr>
        <p:spPr>
          <a:xfrm>
            <a:off x="860078" y="2014397"/>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90ECF24C-6CCC-4C29-9636-0ED0D328CD72}"/>
              </a:ext>
            </a:extLst>
          </p:cNvPr>
          <p:cNvSpPr/>
          <p:nvPr/>
        </p:nvSpPr>
        <p:spPr>
          <a:xfrm>
            <a:off x="108640" y="1472590"/>
            <a:ext cx="1792586" cy="47234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mpd="db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DATA </a:t>
            </a:r>
          </a:p>
        </p:txBody>
      </p:sp>
      <p:cxnSp>
        <p:nvCxnSpPr>
          <p:cNvPr id="7" name="Straight Connector 6">
            <a:extLst>
              <a:ext uri="{FF2B5EF4-FFF2-40B4-BE49-F238E27FC236}">
                <a16:creationId xmlns:a16="http://schemas.microsoft.com/office/drawing/2014/main" id="{8DD21B32-C2D7-4339-B9C8-4C3A4230ABBE}"/>
              </a:ext>
            </a:extLst>
          </p:cNvPr>
          <p:cNvCxnSpPr>
            <a:cxnSpLocks/>
            <a:stCxn id="4" idx="5"/>
            <a:endCxn id="8" idx="2"/>
          </p:cNvCxnSpPr>
          <p:nvPr/>
        </p:nvCxnSpPr>
        <p:spPr>
          <a:xfrm>
            <a:off x="1107362" y="2226906"/>
            <a:ext cx="1828801" cy="688311"/>
          </a:xfrm>
          <a:prstGeom prst="line">
            <a:avLst/>
          </a:prstGeom>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95B2D342-7B76-41F9-A6E0-3514D41822CF}"/>
              </a:ext>
            </a:extLst>
          </p:cNvPr>
          <p:cNvSpPr/>
          <p:nvPr/>
        </p:nvSpPr>
        <p:spPr>
          <a:xfrm>
            <a:off x="2936163" y="2790732"/>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9" name="TextBox 8">
            <a:extLst>
              <a:ext uri="{FF2B5EF4-FFF2-40B4-BE49-F238E27FC236}">
                <a16:creationId xmlns:a16="http://schemas.microsoft.com/office/drawing/2014/main" id="{FE8119BF-983F-406A-B839-9DB3F82C83CA}"/>
              </a:ext>
            </a:extLst>
          </p:cNvPr>
          <p:cNvSpPr txBox="1"/>
          <p:nvPr/>
        </p:nvSpPr>
        <p:spPr>
          <a:xfrm>
            <a:off x="2059661" y="3059668"/>
            <a:ext cx="1511929" cy="369332"/>
          </a:xfrm>
          <a:prstGeom prst="rect">
            <a:avLst/>
          </a:prstGeom>
          <a:noFill/>
        </p:spPr>
        <p:txBody>
          <a:bodyPr wrap="square" rtlCol="0">
            <a:spAutoFit/>
          </a:bodyPr>
          <a:lstStyle/>
          <a:p>
            <a:pPr algn="ctr"/>
            <a:r>
              <a:rPr lang="en-IN" b="1" dirty="0"/>
              <a:t>ACQUIRE</a:t>
            </a:r>
          </a:p>
        </p:txBody>
      </p:sp>
      <p:sp>
        <p:nvSpPr>
          <p:cNvPr id="10" name="Flowchart: Connector 9">
            <a:extLst>
              <a:ext uri="{FF2B5EF4-FFF2-40B4-BE49-F238E27FC236}">
                <a16:creationId xmlns:a16="http://schemas.microsoft.com/office/drawing/2014/main" id="{C8AC2A7D-40C3-4656-A294-D796210F4925}"/>
              </a:ext>
            </a:extLst>
          </p:cNvPr>
          <p:cNvSpPr/>
          <p:nvPr/>
        </p:nvSpPr>
        <p:spPr>
          <a:xfrm>
            <a:off x="5951144" y="2013903"/>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11" name="Straight Connector 10">
            <a:extLst>
              <a:ext uri="{FF2B5EF4-FFF2-40B4-BE49-F238E27FC236}">
                <a16:creationId xmlns:a16="http://schemas.microsoft.com/office/drawing/2014/main" id="{920CB534-1ED8-4B9B-9B39-3771130C31D5}"/>
              </a:ext>
            </a:extLst>
          </p:cNvPr>
          <p:cNvCxnSpPr>
            <a:cxnSpLocks/>
            <a:stCxn id="8" idx="5"/>
            <a:endCxn id="10" idx="3"/>
          </p:cNvCxnSpPr>
          <p:nvPr/>
        </p:nvCxnSpPr>
        <p:spPr>
          <a:xfrm flipV="1">
            <a:off x="3183447" y="2226412"/>
            <a:ext cx="2810124" cy="77682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F3012-A301-4035-9798-5F4B1B9BC325}"/>
              </a:ext>
            </a:extLst>
          </p:cNvPr>
          <p:cNvSpPr txBox="1"/>
          <p:nvPr/>
        </p:nvSpPr>
        <p:spPr>
          <a:xfrm>
            <a:off x="5340034" y="1650230"/>
            <a:ext cx="1511929" cy="369332"/>
          </a:xfrm>
          <a:prstGeom prst="rect">
            <a:avLst/>
          </a:prstGeom>
          <a:noFill/>
        </p:spPr>
        <p:txBody>
          <a:bodyPr wrap="square" rtlCol="0">
            <a:spAutoFit/>
          </a:bodyPr>
          <a:lstStyle/>
          <a:p>
            <a:pPr algn="ctr"/>
            <a:r>
              <a:rPr lang="en-IN" b="1" dirty="0"/>
              <a:t>PROCESS</a:t>
            </a:r>
          </a:p>
        </p:txBody>
      </p:sp>
      <p:sp>
        <p:nvSpPr>
          <p:cNvPr id="15" name="Flowchart: Connector 14">
            <a:extLst>
              <a:ext uri="{FF2B5EF4-FFF2-40B4-BE49-F238E27FC236}">
                <a16:creationId xmlns:a16="http://schemas.microsoft.com/office/drawing/2014/main" id="{35D5965C-D122-4483-8242-4335E8ACE14F}"/>
              </a:ext>
            </a:extLst>
          </p:cNvPr>
          <p:cNvSpPr/>
          <p:nvPr/>
        </p:nvSpPr>
        <p:spPr>
          <a:xfrm>
            <a:off x="8821272" y="2790732"/>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1B2BC3FB-98C4-4B83-B785-25653182F1CF}"/>
              </a:ext>
            </a:extLst>
          </p:cNvPr>
          <p:cNvCxnSpPr>
            <a:cxnSpLocks/>
            <a:stCxn id="15" idx="3"/>
            <a:endCxn id="10" idx="5"/>
          </p:cNvCxnSpPr>
          <p:nvPr/>
        </p:nvCxnSpPr>
        <p:spPr>
          <a:xfrm flipH="1" flipV="1">
            <a:off x="6198428" y="2226412"/>
            <a:ext cx="2665271" cy="776829"/>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8AA058-215D-42C4-8EA5-F47849FBE94A}"/>
              </a:ext>
            </a:extLst>
          </p:cNvPr>
          <p:cNvSpPr txBox="1"/>
          <p:nvPr/>
        </p:nvSpPr>
        <p:spPr>
          <a:xfrm>
            <a:off x="8312591" y="3059668"/>
            <a:ext cx="1511929" cy="369332"/>
          </a:xfrm>
          <a:prstGeom prst="rect">
            <a:avLst/>
          </a:prstGeom>
          <a:noFill/>
        </p:spPr>
        <p:txBody>
          <a:bodyPr wrap="square" rtlCol="0">
            <a:spAutoFit/>
          </a:bodyPr>
          <a:lstStyle/>
          <a:p>
            <a:pPr algn="ctr"/>
            <a:r>
              <a:rPr lang="en-IN" b="1" dirty="0"/>
              <a:t>INTERPRET</a:t>
            </a:r>
          </a:p>
        </p:txBody>
      </p:sp>
      <p:sp>
        <p:nvSpPr>
          <p:cNvPr id="29" name="Flowchart: Connector 28">
            <a:extLst>
              <a:ext uri="{FF2B5EF4-FFF2-40B4-BE49-F238E27FC236}">
                <a16:creationId xmlns:a16="http://schemas.microsoft.com/office/drawing/2014/main" id="{1CCEB16D-B289-40C2-A91B-EFB6EA2D83CB}"/>
              </a:ext>
            </a:extLst>
          </p:cNvPr>
          <p:cNvSpPr/>
          <p:nvPr/>
        </p:nvSpPr>
        <p:spPr>
          <a:xfrm>
            <a:off x="11629175" y="2015829"/>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30" name="Straight Connector 29">
            <a:extLst>
              <a:ext uri="{FF2B5EF4-FFF2-40B4-BE49-F238E27FC236}">
                <a16:creationId xmlns:a16="http://schemas.microsoft.com/office/drawing/2014/main" id="{CFDC650F-BFCE-487F-BB7E-FD12E83F4C73}"/>
              </a:ext>
            </a:extLst>
          </p:cNvPr>
          <p:cNvCxnSpPr>
            <a:cxnSpLocks/>
            <a:stCxn id="15" idx="5"/>
            <a:endCxn id="29" idx="2"/>
          </p:cNvCxnSpPr>
          <p:nvPr/>
        </p:nvCxnSpPr>
        <p:spPr>
          <a:xfrm flipV="1">
            <a:off x="9068556" y="2140314"/>
            <a:ext cx="2560619" cy="862927"/>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D185D77-F195-4F19-8F93-738B47535CF1}"/>
              </a:ext>
            </a:extLst>
          </p:cNvPr>
          <p:cNvSpPr/>
          <p:nvPr/>
        </p:nvSpPr>
        <p:spPr>
          <a:xfrm>
            <a:off x="10350375" y="1472589"/>
            <a:ext cx="1792586" cy="47234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mpd="db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INFORMATION </a:t>
            </a:r>
          </a:p>
        </p:txBody>
      </p:sp>
      <p:sp>
        <p:nvSpPr>
          <p:cNvPr id="38" name="Rectangle 37">
            <a:extLst>
              <a:ext uri="{FF2B5EF4-FFF2-40B4-BE49-F238E27FC236}">
                <a16:creationId xmlns:a16="http://schemas.microsoft.com/office/drawing/2014/main" id="{0F5D250E-7BF4-4C6E-960B-75483B4E1355}"/>
              </a:ext>
            </a:extLst>
          </p:cNvPr>
          <p:cNvSpPr/>
          <p:nvPr/>
        </p:nvSpPr>
        <p:spPr>
          <a:xfrm>
            <a:off x="108640" y="3681275"/>
            <a:ext cx="1792586"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QUALITY  </a:t>
            </a:r>
          </a:p>
        </p:txBody>
      </p:sp>
      <p:sp>
        <p:nvSpPr>
          <p:cNvPr id="39" name="Rectangle 38">
            <a:extLst>
              <a:ext uri="{FF2B5EF4-FFF2-40B4-BE49-F238E27FC236}">
                <a16:creationId xmlns:a16="http://schemas.microsoft.com/office/drawing/2014/main" id="{52D42FE0-ECBC-49F9-91B4-6A2B9D728B93}"/>
              </a:ext>
            </a:extLst>
          </p:cNvPr>
          <p:cNvSpPr/>
          <p:nvPr/>
        </p:nvSpPr>
        <p:spPr>
          <a:xfrm>
            <a:off x="9824520" y="3681275"/>
            <a:ext cx="1665838"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QUANTITY  </a:t>
            </a:r>
          </a:p>
        </p:txBody>
      </p:sp>
      <p:sp>
        <p:nvSpPr>
          <p:cNvPr id="54" name="Rectangle 53">
            <a:extLst>
              <a:ext uri="{FF2B5EF4-FFF2-40B4-BE49-F238E27FC236}">
                <a16:creationId xmlns:a16="http://schemas.microsoft.com/office/drawing/2014/main" id="{AD732CE1-5EB7-4958-AED0-2C0C1DB3C480}"/>
              </a:ext>
            </a:extLst>
          </p:cNvPr>
          <p:cNvSpPr/>
          <p:nvPr/>
        </p:nvSpPr>
        <p:spPr>
          <a:xfrm>
            <a:off x="3225874" y="3681275"/>
            <a:ext cx="1792586"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RELIABILITY  </a:t>
            </a:r>
          </a:p>
        </p:txBody>
      </p:sp>
      <p:sp>
        <p:nvSpPr>
          <p:cNvPr id="55" name="Rectangle 54">
            <a:extLst>
              <a:ext uri="{FF2B5EF4-FFF2-40B4-BE49-F238E27FC236}">
                <a16:creationId xmlns:a16="http://schemas.microsoft.com/office/drawing/2014/main" id="{D9DD7640-7E86-4D46-9C3F-4946643DA59C}"/>
              </a:ext>
            </a:extLst>
          </p:cNvPr>
          <p:cNvSpPr/>
          <p:nvPr/>
        </p:nvSpPr>
        <p:spPr>
          <a:xfrm>
            <a:off x="6343108" y="3670294"/>
            <a:ext cx="1792586"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TIME </a:t>
            </a:r>
          </a:p>
        </p:txBody>
      </p:sp>
      <p:sp>
        <p:nvSpPr>
          <p:cNvPr id="3" name="TextBox 2">
            <a:extLst>
              <a:ext uri="{FF2B5EF4-FFF2-40B4-BE49-F238E27FC236}">
                <a16:creationId xmlns:a16="http://schemas.microsoft.com/office/drawing/2014/main" id="{BEC10E6F-72FE-43D3-8313-5A15324D4654}"/>
              </a:ext>
            </a:extLst>
          </p:cNvPr>
          <p:cNvSpPr txBox="1"/>
          <p:nvPr/>
        </p:nvSpPr>
        <p:spPr>
          <a:xfrm>
            <a:off x="63373" y="4162869"/>
            <a:ext cx="2373606" cy="1384995"/>
          </a:xfrm>
          <a:prstGeom prst="rect">
            <a:avLst/>
          </a:prstGeom>
          <a:noFill/>
        </p:spPr>
        <p:txBody>
          <a:bodyPr wrap="square" rtlCol="0">
            <a:spAutoFit/>
          </a:bodyPr>
          <a:lstStyle/>
          <a:p>
            <a:r>
              <a:rPr lang="en-IN" sz="1200" dirty="0"/>
              <a:t>1. </a:t>
            </a:r>
            <a:r>
              <a:rPr lang="en-IN" sz="1200" b="1" dirty="0"/>
              <a:t>Poor</a:t>
            </a:r>
            <a:r>
              <a:rPr lang="en-IN" sz="1200" dirty="0"/>
              <a:t> quality recording</a:t>
            </a:r>
          </a:p>
          <a:p>
            <a:r>
              <a:rPr lang="en-IN" sz="1200" dirty="0"/>
              <a:t>2. Instrument </a:t>
            </a:r>
            <a:r>
              <a:rPr lang="en-IN" sz="1200" b="1" dirty="0"/>
              <a:t>failure</a:t>
            </a:r>
          </a:p>
          <a:p>
            <a:r>
              <a:rPr lang="en-IN" sz="1200" dirty="0"/>
              <a:t>3. </a:t>
            </a:r>
            <a:r>
              <a:rPr lang="en-IN" sz="1200" b="1" dirty="0"/>
              <a:t>Noise</a:t>
            </a:r>
            <a:r>
              <a:rPr lang="en-IN" sz="1200" dirty="0"/>
              <a:t>, interference of different arrivals</a:t>
            </a:r>
          </a:p>
          <a:p>
            <a:r>
              <a:rPr lang="en-IN" sz="1200" dirty="0"/>
              <a:t>4. Data </a:t>
            </a:r>
            <a:r>
              <a:rPr lang="en-IN" sz="1200" b="1" dirty="0"/>
              <a:t>gaps</a:t>
            </a:r>
            <a:r>
              <a:rPr lang="en-IN" sz="1200" dirty="0"/>
              <a:t> in various curves</a:t>
            </a:r>
          </a:p>
          <a:p>
            <a:r>
              <a:rPr lang="en-IN" sz="1200" dirty="0"/>
              <a:t>5. </a:t>
            </a:r>
            <a:r>
              <a:rPr lang="en-IN" sz="1200" b="1" dirty="0"/>
              <a:t>Absence</a:t>
            </a:r>
            <a:r>
              <a:rPr lang="en-IN" sz="1200" dirty="0"/>
              <a:t> of Input Variables</a:t>
            </a:r>
          </a:p>
          <a:p>
            <a:endParaRPr lang="en-IN" sz="1200" dirty="0"/>
          </a:p>
        </p:txBody>
      </p:sp>
      <p:sp>
        <p:nvSpPr>
          <p:cNvPr id="34" name="TextBox 33">
            <a:extLst>
              <a:ext uri="{FF2B5EF4-FFF2-40B4-BE49-F238E27FC236}">
                <a16:creationId xmlns:a16="http://schemas.microsoft.com/office/drawing/2014/main" id="{346D262C-7023-433B-A352-08672CBC8B29}"/>
              </a:ext>
            </a:extLst>
          </p:cNvPr>
          <p:cNvSpPr txBox="1"/>
          <p:nvPr/>
        </p:nvSpPr>
        <p:spPr>
          <a:xfrm>
            <a:off x="3183447" y="4162869"/>
            <a:ext cx="2373606" cy="1200329"/>
          </a:xfrm>
          <a:prstGeom prst="rect">
            <a:avLst/>
          </a:prstGeom>
          <a:noFill/>
        </p:spPr>
        <p:txBody>
          <a:bodyPr wrap="square" rtlCol="0">
            <a:spAutoFit/>
          </a:bodyPr>
          <a:lstStyle/>
          <a:p>
            <a:pPr marL="228600" indent="-228600">
              <a:buAutoNum type="arabicPeriod"/>
            </a:pPr>
            <a:r>
              <a:rPr lang="en-IN" sz="1200" b="1" dirty="0"/>
              <a:t>Washouts</a:t>
            </a:r>
            <a:r>
              <a:rPr lang="en-IN" sz="1200" dirty="0"/>
              <a:t> in region affecting density/porosity curve</a:t>
            </a:r>
          </a:p>
          <a:p>
            <a:pPr marL="228600" indent="-228600">
              <a:buAutoNum type="arabicPeriod"/>
            </a:pPr>
            <a:r>
              <a:rPr lang="en-IN" sz="1200" dirty="0"/>
              <a:t>Casing arrival </a:t>
            </a:r>
            <a:r>
              <a:rPr lang="en-IN" sz="1200" b="1" dirty="0"/>
              <a:t>interference</a:t>
            </a:r>
            <a:r>
              <a:rPr lang="en-IN" sz="1200" dirty="0"/>
              <a:t> with fast DTCO/casing flexural with DTSH</a:t>
            </a:r>
          </a:p>
          <a:p>
            <a:endParaRPr lang="en-IN" sz="1200" dirty="0"/>
          </a:p>
        </p:txBody>
      </p:sp>
      <p:sp>
        <p:nvSpPr>
          <p:cNvPr id="35" name="TextBox 34">
            <a:extLst>
              <a:ext uri="{FF2B5EF4-FFF2-40B4-BE49-F238E27FC236}">
                <a16:creationId xmlns:a16="http://schemas.microsoft.com/office/drawing/2014/main" id="{A0A194FE-449B-4F64-A77B-45E5386E4920}"/>
              </a:ext>
            </a:extLst>
          </p:cNvPr>
          <p:cNvSpPr txBox="1"/>
          <p:nvPr/>
        </p:nvSpPr>
        <p:spPr>
          <a:xfrm>
            <a:off x="6343108" y="4116162"/>
            <a:ext cx="2373606" cy="1015663"/>
          </a:xfrm>
          <a:prstGeom prst="rect">
            <a:avLst/>
          </a:prstGeom>
          <a:noFill/>
        </p:spPr>
        <p:txBody>
          <a:bodyPr wrap="square" rtlCol="0">
            <a:spAutoFit/>
          </a:bodyPr>
          <a:lstStyle/>
          <a:p>
            <a:pPr marL="228600" indent="-228600">
              <a:buAutoNum type="arabicPeriod"/>
            </a:pPr>
            <a:r>
              <a:rPr lang="en-IN" sz="1200" b="1" dirty="0"/>
              <a:t>Rush</a:t>
            </a:r>
            <a:r>
              <a:rPr lang="en-IN" sz="1200" dirty="0"/>
              <a:t> hours Processing</a:t>
            </a:r>
          </a:p>
          <a:p>
            <a:pPr marL="228600" indent="-228600">
              <a:buAutoNum type="arabicPeriod"/>
            </a:pPr>
            <a:r>
              <a:rPr lang="en-IN" sz="1200" dirty="0"/>
              <a:t>Instantaneous </a:t>
            </a:r>
            <a:r>
              <a:rPr lang="en-IN" sz="1200" b="1" dirty="0"/>
              <a:t>change</a:t>
            </a:r>
            <a:r>
              <a:rPr lang="en-IN" sz="1200" dirty="0"/>
              <a:t> of </a:t>
            </a:r>
            <a:r>
              <a:rPr lang="en-IN" sz="1200" b="1" dirty="0"/>
              <a:t>reference</a:t>
            </a:r>
            <a:r>
              <a:rPr lang="en-IN" sz="1200" dirty="0"/>
              <a:t> curves</a:t>
            </a:r>
          </a:p>
          <a:p>
            <a:pPr marL="228600" indent="-228600">
              <a:buAutoNum type="arabicPeriod"/>
            </a:pPr>
            <a:endParaRPr lang="en-IN" sz="1200" dirty="0"/>
          </a:p>
          <a:p>
            <a:endParaRPr lang="en-IN" sz="1200" dirty="0"/>
          </a:p>
        </p:txBody>
      </p:sp>
      <p:sp>
        <p:nvSpPr>
          <p:cNvPr id="37" name="TextBox 36">
            <a:extLst>
              <a:ext uri="{FF2B5EF4-FFF2-40B4-BE49-F238E27FC236}">
                <a16:creationId xmlns:a16="http://schemas.microsoft.com/office/drawing/2014/main" id="{81C19DEA-86AD-48F5-B6C4-D96DF1D43163}"/>
              </a:ext>
            </a:extLst>
          </p:cNvPr>
          <p:cNvSpPr txBox="1"/>
          <p:nvPr/>
        </p:nvSpPr>
        <p:spPr>
          <a:xfrm>
            <a:off x="9769355" y="4107034"/>
            <a:ext cx="2373606" cy="1384995"/>
          </a:xfrm>
          <a:prstGeom prst="rect">
            <a:avLst/>
          </a:prstGeom>
          <a:noFill/>
        </p:spPr>
        <p:txBody>
          <a:bodyPr wrap="square" rtlCol="0">
            <a:spAutoFit/>
          </a:bodyPr>
          <a:lstStyle/>
          <a:p>
            <a:pPr marL="228600" indent="-228600">
              <a:buAutoNum type="arabicPeriod"/>
            </a:pPr>
            <a:r>
              <a:rPr lang="en-IN" sz="1200" dirty="0"/>
              <a:t>Absence of </a:t>
            </a:r>
            <a:r>
              <a:rPr lang="en-IN" sz="1200" b="1" dirty="0"/>
              <a:t>basic</a:t>
            </a:r>
            <a:r>
              <a:rPr lang="en-IN" sz="1200" dirty="0"/>
              <a:t> logs </a:t>
            </a:r>
          </a:p>
          <a:p>
            <a:pPr marL="228600" indent="-228600">
              <a:buAutoNum type="arabicPeriod"/>
            </a:pPr>
            <a:r>
              <a:rPr lang="en-IN" sz="1200" dirty="0"/>
              <a:t>GR based DTCO processing in a few Sonic Vision jobs</a:t>
            </a:r>
          </a:p>
          <a:p>
            <a:pPr marL="228600" indent="-228600">
              <a:buAutoNum type="arabicPeriod"/>
            </a:pPr>
            <a:r>
              <a:rPr lang="en-IN" sz="1200" dirty="0"/>
              <a:t>Density </a:t>
            </a:r>
            <a:r>
              <a:rPr lang="en-IN" sz="1200" b="1" dirty="0"/>
              <a:t>not available in the run </a:t>
            </a:r>
            <a:r>
              <a:rPr lang="en-IN" sz="1200" dirty="0"/>
              <a:t>(LWD cases)</a:t>
            </a:r>
          </a:p>
          <a:p>
            <a:pPr marL="228600" indent="-228600">
              <a:buAutoNum type="arabicPeriod"/>
            </a:pPr>
            <a:endParaRPr lang="en-IN" sz="1200" dirty="0"/>
          </a:p>
          <a:p>
            <a:endParaRPr lang="en-IN" sz="1200" dirty="0"/>
          </a:p>
        </p:txBody>
      </p:sp>
      <p:sp>
        <p:nvSpPr>
          <p:cNvPr id="2" name="Slide Number Placeholder 1">
            <a:extLst>
              <a:ext uri="{FF2B5EF4-FFF2-40B4-BE49-F238E27FC236}">
                <a16:creationId xmlns:a16="http://schemas.microsoft.com/office/drawing/2014/main" id="{4B14F696-3824-47D6-892A-B42FA2EB9F2E}"/>
              </a:ext>
            </a:extLst>
          </p:cNvPr>
          <p:cNvSpPr>
            <a:spLocks noGrp="1"/>
          </p:cNvSpPr>
          <p:nvPr>
            <p:ph type="sldNum" sz="quarter" idx="12"/>
          </p:nvPr>
        </p:nvSpPr>
        <p:spPr/>
        <p:txBody>
          <a:bodyPr/>
          <a:lstStyle/>
          <a:p>
            <a:fld id="{C99F0135-F789-427A-93E0-6D6630919395}" type="slidenum">
              <a:rPr lang="en-IN" smtClean="0"/>
              <a:t>5</a:t>
            </a:fld>
            <a:endParaRPr lang="en-IN"/>
          </a:p>
        </p:txBody>
      </p:sp>
    </p:spTree>
    <p:extLst>
      <p:ext uri="{BB962C8B-B14F-4D97-AF65-F5344CB8AC3E}">
        <p14:creationId xmlns:p14="http://schemas.microsoft.com/office/powerpoint/2010/main" val="2659400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D706B-2A9A-4377-A640-5D582322F478}"/>
              </a:ext>
            </a:extLst>
          </p:cNvPr>
          <p:cNvPicPr>
            <a:picLocks noChangeAspect="1"/>
          </p:cNvPicPr>
          <p:nvPr/>
        </p:nvPicPr>
        <p:blipFill>
          <a:blip r:embed="rId2"/>
          <a:stretch>
            <a:fillRect/>
          </a:stretch>
        </p:blipFill>
        <p:spPr>
          <a:xfrm>
            <a:off x="376869" y="215228"/>
            <a:ext cx="3942698" cy="208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2EC69D39-22DA-4EEF-879C-10846BF4A2DB}"/>
              </a:ext>
            </a:extLst>
          </p:cNvPr>
          <p:cNvPicPr>
            <a:picLocks noChangeAspect="1"/>
          </p:cNvPicPr>
          <p:nvPr/>
        </p:nvPicPr>
        <p:blipFill>
          <a:blip r:embed="rId3"/>
          <a:stretch>
            <a:fillRect/>
          </a:stretch>
        </p:blipFill>
        <p:spPr>
          <a:xfrm>
            <a:off x="5876057" y="2792663"/>
            <a:ext cx="3762102" cy="2261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D2686170-51FD-4871-9123-F28DF68CB5CA}"/>
              </a:ext>
            </a:extLst>
          </p:cNvPr>
          <p:cNvSpPr/>
          <p:nvPr/>
        </p:nvSpPr>
        <p:spPr>
          <a:xfrm>
            <a:off x="958245" y="2489001"/>
            <a:ext cx="3116179" cy="81840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Simple regression Technique </a:t>
            </a:r>
            <a:br>
              <a:rPr lang="en-IN" dirty="0">
                <a:solidFill>
                  <a:schemeClr val="tx1"/>
                </a:solidFill>
              </a:rPr>
            </a:br>
            <a:r>
              <a:rPr lang="en-IN" dirty="0">
                <a:solidFill>
                  <a:schemeClr val="tx1"/>
                </a:solidFill>
              </a:rPr>
              <a:t>MSE= 800.61(train set)</a:t>
            </a:r>
          </a:p>
        </p:txBody>
      </p:sp>
      <p:sp>
        <p:nvSpPr>
          <p:cNvPr id="6" name="Rectangle 5">
            <a:extLst>
              <a:ext uri="{FF2B5EF4-FFF2-40B4-BE49-F238E27FC236}">
                <a16:creationId xmlns:a16="http://schemas.microsoft.com/office/drawing/2014/main" id="{93CF9BEE-5A02-4295-B12A-E26F46D5DB33}"/>
              </a:ext>
            </a:extLst>
          </p:cNvPr>
          <p:cNvSpPr/>
          <p:nvPr/>
        </p:nvSpPr>
        <p:spPr>
          <a:xfrm>
            <a:off x="9771542" y="4357330"/>
            <a:ext cx="2182238" cy="139453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Compartment=1</a:t>
            </a:r>
          </a:p>
          <a:p>
            <a:pPr algn="ctr"/>
            <a:r>
              <a:rPr lang="en-IN" sz="1500" dirty="0">
                <a:solidFill>
                  <a:schemeClr val="tx1"/>
                </a:solidFill>
              </a:rPr>
              <a:t>Algorithm selected =RFR </a:t>
            </a:r>
            <a:br>
              <a:rPr lang="en-IN" sz="1500" dirty="0">
                <a:solidFill>
                  <a:schemeClr val="tx1"/>
                </a:solidFill>
              </a:rPr>
            </a:br>
            <a:r>
              <a:rPr lang="en-IN" sz="1500" dirty="0">
                <a:solidFill>
                  <a:schemeClr val="tx1"/>
                </a:solidFill>
              </a:rPr>
              <a:t>MSE= 714.21( test set)/ 222.61(train set)</a:t>
            </a:r>
          </a:p>
        </p:txBody>
      </p:sp>
      <p:sp>
        <p:nvSpPr>
          <p:cNvPr id="7" name="Slide Number Placeholder 6">
            <a:extLst>
              <a:ext uri="{FF2B5EF4-FFF2-40B4-BE49-F238E27FC236}">
                <a16:creationId xmlns:a16="http://schemas.microsoft.com/office/drawing/2014/main" id="{CD6052BE-32BE-4A90-9C78-FE72F19BD4ED}"/>
              </a:ext>
            </a:extLst>
          </p:cNvPr>
          <p:cNvSpPr>
            <a:spLocks noGrp="1"/>
          </p:cNvSpPr>
          <p:nvPr>
            <p:ph type="sldNum" sz="quarter" idx="12"/>
          </p:nvPr>
        </p:nvSpPr>
        <p:spPr/>
        <p:txBody>
          <a:bodyPr/>
          <a:lstStyle/>
          <a:p>
            <a:fld id="{C99F0135-F789-427A-93E0-6D6630919395}" type="slidenum">
              <a:rPr lang="en-IN" smtClean="0"/>
              <a:t>50</a:t>
            </a:fld>
            <a:endParaRPr lang="en-IN"/>
          </a:p>
        </p:txBody>
      </p:sp>
    </p:spTree>
    <p:extLst>
      <p:ext uri="{BB962C8B-B14F-4D97-AF65-F5344CB8AC3E}">
        <p14:creationId xmlns:p14="http://schemas.microsoft.com/office/powerpoint/2010/main" val="251523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EC5394-1B0F-4E64-B0B9-166D81DDEF77}"/>
              </a:ext>
            </a:extLst>
          </p:cNvPr>
          <p:cNvPicPr>
            <a:picLocks noChangeAspect="1"/>
          </p:cNvPicPr>
          <p:nvPr/>
        </p:nvPicPr>
        <p:blipFill>
          <a:blip r:embed="rId2"/>
          <a:stretch>
            <a:fillRect/>
          </a:stretch>
        </p:blipFill>
        <p:spPr>
          <a:xfrm>
            <a:off x="8364250" y="4942347"/>
            <a:ext cx="2334492" cy="144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5FB541E3-38A0-4C1F-8112-F0F1CBA2DD71}"/>
              </a:ext>
            </a:extLst>
          </p:cNvPr>
          <p:cNvPicPr>
            <a:picLocks noChangeAspect="1"/>
          </p:cNvPicPr>
          <p:nvPr/>
        </p:nvPicPr>
        <p:blipFill>
          <a:blip r:embed="rId3"/>
          <a:stretch>
            <a:fillRect/>
          </a:stretch>
        </p:blipFill>
        <p:spPr>
          <a:xfrm>
            <a:off x="9531496" y="3382439"/>
            <a:ext cx="2334491" cy="144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1092A74-D9D8-42A6-8702-079054AA77C1}"/>
              </a:ext>
            </a:extLst>
          </p:cNvPr>
          <p:cNvPicPr>
            <a:picLocks noChangeAspect="1"/>
          </p:cNvPicPr>
          <p:nvPr/>
        </p:nvPicPr>
        <p:blipFill>
          <a:blip r:embed="rId4"/>
          <a:stretch>
            <a:fillRect/>
          </a:stretch>
        </p:blipFill>
        <p:spPr>
          <a:xfrm>
            <a:off x="5874531" y="5323450"/>
            <a:ext cx="2334492" cy="144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F625BD2-0940-48FE-8436-2F6A172C8C84}"/>
              </a:ext>
            </a:extLst>
          </p:cNvPr>
          <p:cNvPicPr>
            <a:picLocks noChangeAspect="1"/>
          </p:cNvPicPr>
          <p:nvPr/>
        </p:nvPicPr>
        <p:blipFill>
          <a:blip r:embed="rId5"/>
          <a:stretch>
            <a:fillRect/>
          </a:stretch>
        </p:blipFill>
        <p:spPr>
          <a:xfrm>
            <a:off x="3384812" y="5323451"/>
            <a:ext cx="2334491" cy="144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1CAFB04C-97B6-4999-9BFF-CD58BA06A162}"/>
              </a:ext>
            </a:extLst>
          </p:cNvPr>
          <p:cNvPicPr>
            <a:picLocks noChangeAspect="1"/>
          </p:cNvPicPr>
          <p:nvPr/>
        </p:nvPicPr>
        <p:blipFill>
          <a:blip r:embed="rId6"/>
          <a:stretch>
            <a:fillRect/>
          </a:stretch>
        </p:blipFill>
        <p:spPr>
          <a:xfrm>
            <a:off x="259977" y="3372279"/>
            <a:ext cx="2334492" cy="144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5FA7042E-C02F-4966-AFB1-C189E7D18B3B}"/>
              </a:ext>
            </a:extLst>
          </p:cNvPr>
          <p:cNvPicPr>
            <a:picLocks noChangeAspect="1"/>
          </p:cNvPicPr>
          <p:nvPr/>
        </p:nvPicPr>
        <p:blipFill>
          <a:blip r:embed="rId7"/>
          <a:stretch>
            <a:fillRect/>
          </a:stretch>
        </p:blipFill>
        <p:spPr>
          <a:xfrm>
            <a:off x="895093" y="4942347"/>
            <a:ext cx="2334491" cy="144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6E1DA196-03E3-4BD5-BED5-7D1A67AE309F}"/>
              </a:ext>
            </a:extLst>
          </p:cNvPr>
          <p:cNvSpPr/>
          <p:nvPr/>
        </p:nvSpPr>
        <p:spPr>
          <a:xfrm>
            <a:off x="3612162" y="4192621"/>
            <a:ext cx="4369510" cy="932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Compartment=6</a:t>
            </a:r>
          </a:p>
          <a:p>
            <a:pPr algn="ctr"/>
            <a:r>
              <a:rPr lang="en-IN" sz="1500" dirty="0">
                <a:solidFill>
                  <a:schemeClr val="tx1"/>
                </a:solidFill>
              </a:rPr>
              <a:t>Algorithm selected =Diverse</a:t>
            </a:r>
            <a:br>
              <a:rPr lang="en-IN" sz="1500" dirty="0">
                <a:solidFill>
                  <a:schemeClr val="tx1"/>
                </a:solidFill>
              </a:rPr>
            </a:br>
            <a:r>
              <a:rPr lang="en-IN" sz="1500" dirty="0">
                <a:solidFill>
                  <a:schemeClr val="tx1"/>
                </a:solidFill>
              </a:rPr>
              <a:t>MSE= 487.65( test set)/ 132.23(train set)</a:t>
            </a:r>
          </a:p>
        </p:txBody>
      </p:sp>
      <p:pic>
        <p:nvPicPr>
          <p:cNvPr id="14" name="Picture 13">
            <a:extLst>
              <a:ext uri="{FF2B5EF4-FFF2-40B4-BE49-F238E27FC236}">
                <a16:creationId xmlns:a16="http://schemas.microsoft.com/office/drawing/2014/main" id="{B74BB63F-FDA9-44C6-98DD-8F11D90FBAAD}"/>
              </a:ext>
            </a:extLst>
          </p:cNvPr>
          <p:cNvPicPr>
            <a:picLocks noChangeAspect="1"/>
          </p:cNvPicPr>
          <p:nvPr/>
        </p:nvPicPr>
        <p:blipFill>
          <a:blip r:embed="rId8"/>
          <a:stretch>
            <a:fillRect/>
          </a:stretch>
        </p:blipFill>
        <p:spPr>
          <a:xfrm>
            <a:off x="89823" y="73127"/>
            <a:ext cx="2674800" cy="2002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93B8E162-436F-4150-9E3A-A46AB8A625DF}"/>
              </a:ext>
            </a:extLst>
          </p:cNvPr>
          <p:cNvPicPr>
            <a:picLocks noChangeAspect="1"/>
          </p:cNvPicPr>
          <p:nvPr/>
        </p:nvPicPr>
        <p:blipFill rotWithShape="1">
          <a:blip r:embed="rId9"/>
          <a:srcRect l="1628" r="9905" b="3003"/>
          <a:stretch/>
        </p:blipFill>
        <p:spPr>
          <a:xfrm>
            <a:off x="6080857" y="93450"/>
            <a:ext cx="2760123" cy="2002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D6D5162D-A988-4471-9777-5402E93B14C3}"/>
              </a:ext>
            </a:extLst>
          </p:cNvPr>
          <p:cNvPicPr>
            <a:picLocks noChangeAspect="1"/>
          </p:cNvPicPr>
          <p:nvPr/>
        </p:nvPicPr>
        <p:blipFill>
          <a:blip r:embed="rId3"/>
          <a:stretch>
            <a:fillRect/>
          </a:stretch>
        </p:blipFill>
        <p:spPr>
          <a:xfrm>
            <a:off x="9065413" y="93449"/>
            <a:ext cx="2987157" cy="2002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a:extLst>
              <a:ext uri="{FF2B5EF4-FFF2-40B4-BE49-F238E27FC236}">
                <a16:creationId xmlns:a16="http://schemas.microsoft.com/office/drawing/2014/main" id="{1771EF88-8FAC-4CC0-80C6-CD77BD4BDAEF}"/>
              </a:ext>
            </a:extLst>
          </p:cNvPr>
          <p:cNvSpPr/>
          <p:nvPr/>
        </p:nvSpPr>
        <p:spPr>
          <a:xfrm>
            <a:off x="3304451" y="2199141"/>
            <a:ext cx="5294799" cy="932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Compartment=4</a:t>
            </a:r>
          </a:p>
          <a:p>
            <a:pPr algn="ctr"/>
            <a:r>
              <a:rPr lang="en-IN" sz="1500" dirty="0">
                <a:solidFill>
                  <a:schemeClr val="tx1"/>
                </a:solidFill>
              </a:rPr>
              <a:t>Algorithm selected =Diverse</a:t>
            </a:r>
            <a:br>
              <a:rPr lang="en-IN" sz="1500" dirty="0">
                <a:solidFill>
                  <a:schemeClr val="tx1"/>
                </a:solidFill>
              </a:rPr>
            </a:br>
            <a:r>
              <a:rPr lang="en-IN" sz="1500" dirty="0">
                <a:solidFill>
                  <a:schemeClr val="tx1"/>
                </a:solidFill>
              </a:rPr>
              <a:t>MSE= 538.28( test set)/ 168.72(train set)</a:t>
            </a:r>
          </a:p>
        </p:txBody>
      </p:sp>
      <p:sp>
        <p:nvSpPr>
          <p:cNvPr id="2" name="Slide Number Placeholder 1">
            <a:extLst>
              <a:ext uri="{FF2B5EF4-FFF2-40B4-BE49-F238E27FC236}">
                <a16:creationId xmlns:a16="http://schemas.microsoft.com/office/drawing/2014/main" id="{550D580A-4440-4573-8D7B-6966197D0DA3}"/>
              </a:ext>
            </a:extLst>
          </p:cNvPr>
          <p:cNvSpPr>
            <a:spLocks noGrp="1"/>
          </p:cNvSpPr>
          <p:nvPr>
            <p:ph type="sldNum" sz="quarter" idx="12"/>
          </p:nvPr>
        </p:nvSpPr>
        <p:spPr>
          <a:xfrm>
            <a:off x="9531496" y="7487847"/>
            <a:ext cx="2743200" cy="365125"/>
          </a:xfrm>
        </p:spPr>
        <p:txBody>
          <a:bodyPr/>
          <a:lstStyle/>
          <a:p>
            <a:fld id="{C99F0135-F789-427A-93E0-6D6630919395}" type="slidenum">
              <a:rPr lang="en-IN" smtClean="0"/>
              <a:t>51</a:t>
            </a:fld>
            <a:endParaRPr lang="en-IN" dirty="0"/>
          </a:p>
        </p:txBody>
      </p:sp>
      <p:pic>
        <p:nvPicPr>
          <p:cNvPr id="3" name="Picture 2">
            <a:extLst>
              <a:ext uri="{FF2B5EF4-FFF2-40B4-BE49-F238E27FC236}">
                <a16:creationId xmlns:a16="http://schemas.microsoft.com/office/drawing/2014/main" id="{0B0A926C-93A8-4A3D-ABE6-16E07A75708E}"/>
              </a:ext>
            </a:extLst>
          </p:cNvPr>
          <p:cNvPicPr>
            <a:picLocks noChangeAspect="1"/>
          </p:cNvPicPr>
          <p:nvPr/>
        </p:nvPicPr>
        <p:blipFill>
          <a:blip r:embed="rId10"/>
          <a:stretch>
            <a:fillRect/>
          </a:stretch>
        </p:blipFill>
        <p:spPr>
          <a:xfrm>
            <a:off x="2899238" y="82514"/>
            <a:ext cx="3030964" cy="2012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9033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6C3FF-5FB4-4FF7-B1B3-87150E089EFD}"/>
              </a:ext>
            </a:extLst>
          </p:cNvPr>
          <p:cNvPicPr>
            <a:picLocks noChangeAspect="1"/>
          </p:cNvPicPr>
          <p:nvPr/>
        </p:nvPicPr>
        <p:blipFill>
          <a:blip r:embed="rId2"/>
          <a:stretch>
            <a:fillRect/>
          </a:stretch>
        </p:blipFill>
        <p:spPr>
          <a:xfrm>
            <a:off x="232381" y="187567"/>
            <a:ext cx="1957366" cy="1218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03B19A66-25B0-4901-9FBD-6526453C5C57}"/>
              </a:ext>
            </a:extLst>
          </p:cNvPr>
          <p:cNvPicPr>
            <a:picLocks noChangeAspect="1"/>
          </p:cNvPicPr>
          <p:nvPr/>
        </p:nvPicPr>
        <p:blipFill>
          <a:blip r:embed="rId3"/>
          <a:stretch>
            <a:fillRect/>
          </a:stretch>
        </p:blipFill>
        <p:spPr>
          <a:xfrm>
            <a:off x="563704" y="1544717"/>
            <a:ext cx="1957366" cy="1218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1F805B51-3038-44F1-895C-FDE16DBF3015}"/>
              </a:ext>
            </a:extLst>
          </p:cNvPr>
          <p:cNvPicPr>
            <a:picLocks noChangeAspect="1"/>
          </p:cNvPicPr>
          <p:nvPr/>
        </p:nvPicPr>
        <p:blipFill>
          <a:blip r:embed="rId4"/>
          <a:stretch>
            <a:fillRect/>
          </a:stretch>
        </p:blipFill>
        <p:spPr>
          <a:xfrm>
            <a:off x="2632562" y="796851"/>
            <a:ext cx="1957367" cy="1218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2A3223A-4C7F-4E15-9D8A-7EF6167BC4F7}"/>
              </a:ext>
            </a:extLst>
          </p:cNvPr>
          <p:cNvPicPr>
            <a:picLocks noChangeAspect="1"/>
          </p:cNvPicPr>
          <p:nvPr/>
        </p:nvPicPr>
        <p:blipFill>
          <a:blip r:embed="rId5"/>
          <a:stretch>
            <a:fillRect/>
          </a:stretch>
        </p:blipFill>
        <p:spPr>
          <a:xfrm>
            <a:off x="2817278" y="2185392"/>
            <a:ext cx="1957366" cy="1323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E57C50A-3EC6-4584-AD64-DDAF0E36DB04}"/>
              </a:ext>
            </a:extLst>
          </p:cNvPr>
          <p:cNvPicPr>
            <a:picLocks noChangeAspect="1"/>
          </p:cNvPicPr>
          <p:nvPr/>
        </p:nvPicPr>
        <p:blipFill>
          <a:blip r:embed="rId6"/>
          <a:stretch>
            <a:fillRect/>
          </a:stretch>
        </p:blipFill>
        <p:spPr>
          <a:xfrm>
            <a:off x="4910202" y="1211962"/>
            <a:ext cx="1957366" cy="1323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1FA244D-4D5B-462A-932F-A1FA79600B03}"/>
              </a:ext>
            </a:extLst>
          </p:cNvPr>
          <p:cNvPicPr>
            <a:picLocks noChangeAspect="1"/>
          </p:cNvPicPr>
          <p:nvPr/>
        </p:nvPicPr>
        <p:blipFill>
          <a:blip r:embed="rId7"/>
          <a:stretch>
            <a:fillRect/>
          </a:stretch>
        </p:blipFill>
        <p:spPr>
          <a:xfrm>
            <a:off x="5146814" y="2665383"/>
            <a:ext cx="1957366" cy="1318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83A4DA9-9F0C-40C2-8C81-59790298FCFF}"/>
              </a:ext>
            </a:extLst>
          </p:cNvPr>
          <p:cNvPicPr>
            <a:picLocks noChangeAspect="1"/>
          </p:cNvPicPr>
          <p:nvPr/>
        </p:nvPicPr>
        <p:blipFill>
          <a:blip r:embed="rId8"/>
          <a:stretch>
            <a:fillRect/>
          </a:stretch>
        </p:blipFill>
        <p:spPr>
          <a:xfrm>
            <a:off x="7227826" y="1746941"/>
            <a:ext cx="2146896" cy="1272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501B7292-F368-47CE-80F6-402715FD7A56}"/>
              </a:ext>
            </a:extLst>
          </p:cNvPr>
          <p:cNvPicPr>
            <a:picLocks noChangeAspect="1"/>
          </p:cNvPicPr>
          <p:nvPr/>
        </p:nvPicPr>
        <p:blipFill>
          <a:blip r:embed="rId9"/>
          <a:stretch>
            <a:fillRect/>
          </a:stretch>
        </p:blipFill>
        <p:spPr>
          <a:xfrm>
            <a:off x="7418697" y="3176972"/>
            <a:ext cx="2083115" cy="1323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20B363C1-AB89-43B3-94AE-3CF6E1FC72CE}"/>
              </a:ext>
            </a:extLst>
          </p:cNvPr>
          <p:cNvPicPr>
            <a:picLocks noChangeAspect="1"/>
          </p:cNvPicPr>
          <p:nvPr/>
        </p:nvPicPr>
        <p:blipFill>
          <a:blip r:embed="rId10"/>
          <a:stretch>
            <a:fillRect/>
          </a:stretch>
        </p:blipFill>
        <p:spPr>
          <a:xfrm>
            <a:off x="9633127" y="2185391"/>
            <a:ext cx="2083115" cy="1323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EBA0E395-77AB-4074-B9F5-D23FC225506A}"/>
              </a:ext>
            </a:extLst>
          </p:cNvPr>
          <p:cNvPicPr>
            <a:picLocks noChangeAspect="1"/>
          </p:cNvPicPr>
          <p:nvPr/>
        </p:nvPicPr>
        <p:blipFill>
          <a:blip r:embed="rId11"/>
          <a:stretch>
            <a:fillRect/>
          </a:stretch>
        </p:blipFill>
        <p:spPr>
          <a:xfrm>
            <a:off x="9919454" y="3646971"/>
            <a:ext cx="2083115" cy="1323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a:extLst>
              <a:ext uri="{FF2B5EF4-FFF2-40B4-BE49-F238E27FC236}">
                <a16:creationId xmlns:a16="http://schemas.microsoft.com/office/drawing/2014/main" id="{59127359-8342-4ED4-B98B-455D21AC937E}"/>
              </a:ext>
            </a:extLst>
          </p:cNvPr>
          <p:cNvSpPr/>
          <p:nvPr/>
        </p:nvSpPr>
        <p:spPr>
          <a:xfrm>
            <a:off x="6979061" y="330613"/>
            <a:ext cx="4369510" cy="932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Compartment=10</a:t>
            </a:r>
          </a:p>
          <a:p>
            <a:pPr algn="ctr"/>
            <a:r>
              <a:rPr lang="en-IN" sz="1500" dirty="0">
                <a:solidFill>
                  <a:schemeClr val="tx1"/>
                </a:solidFill>
              </a:rPr>
              <a:t>Algorithm selected =Diverse</a:t>
            </a:r>
            <a:br>
              <a:rPr lang="en-IN" sz="1500" dirty="0">
                <a:solidFill>
                  <a:schemeClr val="tx1"/>
                </a:solidFill>
              </a:rPr>
            </a:br>
            <a:r>
              <a:rPr lang="en-IN" sz="1500" dirty="0">
                <a:solidFill>
                  <a:schemeClr val="tx1"/>
                </a:solidFill>
              </a:rPr>
              <a:t>MSE= 489.35( test set)/ 132.23(train set)</a:t>
            </a:r>
          </a:p>
        </p:txBody>
      </p:sp>
      <p:sp>
        <p:nvSpPr>
          <p:cNvPr id="15" name="Rectangle 14">
            <a:extLst>
              <a:ext uri="{FF2B5EF4-FFF2-40B4-BE49-F238E27FC236}">
                <a16:creationId xmlns:a16="http://schemas.microsoft.com/office/drawing/2014/main" id="{5130A246-31A8-4155-8C21-C390BA703D57}"/>
              </a:ext>
            </a:extLst>
          </p:cNvPr>
          <p:cNvSpPr/>
          <p:nvPr/>
        </p:nvSpPr>
        <p:spPr>
          <a:xfrm>
            <a:off x="336315" y="3712201"/>
            <a:ext cx="4369510" cy="932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MSE= 429.35( test set)/ 118.65(train set)</a:t>
            </a:r>
          </a:p>
          <a:p>
            <a:pPr algn="ctr"/>
            <a:r>
              <a:rPr lang="en-IN" sz="1500" dirty="0">
                <a:solidFill>
                  <a:schemeClr val="tx1"/>
                </a:solidFill>
              </a:rPr>
              <a:t>Computation Time= ~1000s</a:t>
            </a:r>
          </a:p>
        </p:txBody>
      </p:sp>
      <p:sp>
        <p:nvSpPr>
          <p:cNvPr id="16" name="Rectangle 15">
            <a:extLst>
              <a:ext uri="{FF2B5EF4-FFF2-40B4-BE49-F238E27FC236}">
                <a16:creationId xmlns:a16="http://schemas.microsoft.com/office/drawing/2014/main" id="{633A24E3-0FC7-44C6-B718-C9218029A7A5}"/>
              </a:ext>
            </a:extLst>
          </p:cNvPr>
          <p:cNvSpPr/>
          <p:nvPr/>
        </p:nvSpPr>
        <p:spPr>
          <a:xfrm>
            <a:off x="336315" y="5546875"/>
            <a:ext cx="4369510" cy="932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Compartments = 15</a:t>
            </a:r>
            <a:br>
              <a:rPr lang="en-IN" sz="1500" dirty="0">
                <a:solidFill>
                  <a:schemeClr val="tx1"/>
                </a:solidFill>
              </a:rPr>
            </a:br>
            <a:r>
              <a:rPr lang="en-IN" sz="1500" dirty="0">
                <a:solidFill>
                  <a:schemeClr val="tx1"/>
                </a:solidFill>
              </a:rPr>
              <a:t>MSE= 474.2( test set)/ 101.34(train set)</a:t>
            </a:r>
          </a:p>
          <a:p>
            <a:pPr algn="ctr"/>
            <a:r>
              <a:rPr lang="en-IN" sz="1500" dirty="0">
                <a:solidFill>
                  <a:schemeClr val="tx1"/>
                </a:solidFill>
              </a:rPr>
              <a:t>Computation Time= ~1200s</a:t>
            </a:r>
          </a:p>
        </p:txBody>
      </p:sp>
      <p:cxnSp>
        <p:nvCxnSpPr>
          <p:cNvPr id="7" name="Straight Connector 6">
            <a:extLst>
              <a:ext uri="{FF2B5EF4-FFF2-40B4-BE49-F238E27FC236}">
                <a16:creationId xmlns:a16="http://schemas.microsoft.com/office/drawing/2014/main" id="{3BF9B02F-2EF3-4348-81B0-05E0B6427897}"/>
              </a:ext>
            </a:extLst>
          </p:cNvPr>
          <p:cNvCxnSpPr>
            <a:cxnSpLocks/>
          </p:cNvCxnSpPr>
          <p:nvPr/>
        </p:nvCxnSpPr>
        <p:spPr>
          <a:xfrm>
            <a:off x="4705825" y="5755311"/>
            <a:ext cx="1819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992A1F-2A4E-4437-818B-3C70FA0FEE8C}"/>
              </a:ext>
            </a:extLst>
          </p:cNvPr>
          <p:cNvCxnSpPr>
            <a:cxnSpLocks/>
            <a:endCxn id="21" idx="1"/>
          </p:cNvCxnSpPr>
          <p:nvPr/>
        </p:nvCxnSpPr>
        <p:spPr>
          <a:xfrm>
            <a:off x="4751808" y="6309655"/>
            <a:ext cx="1773265"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C972DCF-9D67-4588-B51D-788178B9E751}"/>
              </a:ext>
            </a:extLst>
          </p:cNvPr>
          <p:cNvSpPr/>
          <p:nvPr/>
        </p:nvSpPr>
        <p:spPr>
          <a:xfrm>
            <a:off x="6525073" y="5558186"/>
            <a:ext cx="2661891" cy="33940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Overestimation of Model</a:t>
            </a:r>
          </a:p>
        </p:txBody>
      </p:sp>
      <p:sp>
        <p:nvSpPr>
          <p:cNvPr id="21" name="Rectangle 20">
            <a:extLst>
              <a:ext uri="{FF2B5EF4-FFF2-40B4-BE49-F238E27FC236}">
                <a16:creationId xmlns:a16="http://schemas.microsoft.com/office/drawing/2014/main" id="{AFBDAB96-290E-46B8-B5FF-A2DB14C31B0A}"/>
              </a:ext>
            </a:extLst>
          </p:cNvPr>
          <p:cNvSpPr/>
          <p:nvPr/>
        </p:nvSpPr>
        <p:spPr>
          <a:xfrm>
            <a:off x="6525073" y="6139951"/>
            <a:ext cx="2661891" cy="33940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Time constraint</a:t>
            </a:r>
          </a:p>
        </p:txBody>
      </p:sp>
      <p:sp>
        <p:nvSpPr>
          <p:cNvPr id="2" name="Slide Number Placeholder 1">
            <a:extLst>
              <a:ext uri="{FF2B5EF4-FFF2-40B4-BE49-F238E27FC236}">
                <a16:creationId xmlns:a16="http://schemas.microsoft.com/office/drawing/2014/main" id="{555B11D4-912C-4FCC-830C-72B344749EB8}"/>
              </a:ext>
            </a:extLst>
          </p:cNvPr>
          <p:cNvSpPr>
            <a:spLocks noGrp="1"/>
          </p:cNvSpPr>
          <p:nvPr>
            <p:ph type="sldNum" sz="quarter" idx="12"/>
          </p:nvPr>
        </p:nvSpPr>
        <p:spPr/>
        <p:txBody>
          <a:bodyPr/>
          <a:lstStyle/>
          <a:p>
            <a:fld id="{C99F0135-F789-427A-93E0-6D6630919395}" type="slidenum">
              <a:rPr lang="en-IN" smtClean="0"/>
              <a:t>52</a:t>
            </a:fld>
            <a:endParaRPr lang="en-IN"/>
          </a:p>
        </p:txBody>
      </p:sp>
    </p:spTree>
    <p:extLst>
      <p:ext uri="{BB962C8B-B14F-4D97-AF65-F5344CB8AC3E}">
        <p14:creationId xmlns:p14="http://schemas.microsoft.com/office/powerpoint/2010/main" val="1148737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36374-8209-4137-88B8-910C826E63A9}"/>
              </a:ext>
            </a:extLst>
          </p:cNvPr>
          <p:cNvPicPr>
            <a:picLocks noChangeAspect="1"/>
          </p:cNvPicPr>
          <p:nvPr/>
        </p:nvPicPr>
        <p:blipFill rotWithShape="1">
          <a:blip r:embed="rId2"/>
          <a:srcRect r="16582"/>
          <a:stretch/>
        </p:blipFill>
        <p:spPr>
          <a:xfrm>
            <a:off x="298213" y="752475"/>
            <a:ext cx="9526723" cy="5353050"/>
          </a:xfrm>
          <a:prstGeom prst="rect">
            <a:avLst/>
          </a:prstGeom>
        </p:spPr>
      </p:pic>
      <p:sp>
        <p:nvSpPr>
          <p:cNvPr id="5" name="Rectangle 4">
            <a:extLst>
              <a:ext uri="{FF2B5EF4-FFF2-40B4-BE49-F238E27FC236}">
                <a16:creationId xmlns:a16="http://schemas.microsoft.com/office/drawing/2014/main" id="{73AFDB5E-4478-4E67-9B52-D0518A41845D}"/>
              </a:ext>
            </a:extLst>
          </p:cNvPr>
          <p:cNvSpPr/>
          <p:nvPr/>
        </p:nvSpPr>
        <p:spPr>
          <a:xfrm>
            <a:off x="3038221" y="407150"/>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The training and validation sets are used independently</a:t>
            </a:r>
          </a:p>
        </p:txBody>
      </p:sp>
      <p:cxnSp>
        <p:nvCxnSpPr>
          <p:cNvPr id="6" name="Straight Arrow Connector 5">
            <a:extLst>
              <a:ext uri="{FF2B5EF4-FFF2-40B4-BE49-F238E27FC236}">
                <a16:creationId xmlns:a16="http://schemas.microsoft.com/office/drawing/2014/main" id="{43199F40-CBBC-4361-9D16-68FA7A74AA79}"/>
              </a:ext>
            </a:extLst>
          </p:cNvPr>
          <p:cNvCxnSpPr>
            <a:cxnSpLocks/>
            <a:stCxn id="5" idx="1"/>
          </p:cNvCxnSpPr>
          <p:nvPr/>
        </p:nvCxnSpPr>
        <p:spPr>
          <a:xfrm flipH="1">
            <a:off x="1209169" y="617792"/>
            <a:ext cx="1829052" cy="134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7BDC1E7D-A70C-437E-B836-4FB5EAC33148}"/>
              </a:ext>
            </a:extLst>
          </p:cNvPr>
          <p:cNvSpPr/>
          <p:nvPr/>
        </p:nvSpPr>
        <p:spPr>
          <a:xfrm>
            <a:off x="7558340" y="3492815"/>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The model is made to learn on the training set and error is calculated on validation set</a:t>
            </a:r>
          </a:p>
        </p:txBody>
      </p:sp>
      <p:cxnSp>
        <p:nvCxnSpPr>
          <p:cNvPr id="10" name="Straight Arrow Connector 9">
            <a:extLst>
              <a:ext uri="{FF2B5EF4-FFF2-40B4-BE49-F238E27FC236}">
                <a16:creationId xmlns:a16="http://schemas.microsoft.com/office/drawing/2014/main" id="{091EE9C5-71F1-4967-9BDC-A714404A77ED}"/>
              </a:ext>
            </a:extLst>
          </p:cNvPr>
          <p:cNvCxnSpPr>
            <a:cxnSpLocks/>
          </p:cNvCxnSpPr>
          <p:nvPr/>
        </p:nvCxnSpPr>
        <p:spPr>
          <a:xfrm flipH="1">
            <a:off x="5554140" y="3669787"/>
            <a:ext cx="2004200" cy="67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F4F35D57-3BC7-46DA-909B-16EF36C4F1BC}"/>
              </a:ext>
            </a:extLst>
          </p:cNvPr>
          <p:cNvSpPr/>
          <p:nvPr/>
        </p:nvSpPr>
        <p:spPr>
          <a:xfrm>
            <a:off x="4967540" y="5772727"/>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Output errors are sorted in ascending order and the best fit model is thus selected</a:t>
            </a:r>
          </a:p>
        </p:txBody>
      </p:sp>
      <p:cxnSp>
        <p:nvCxnSpPr>
          <p:cNvPr id="13" name="Straight Arrow Connector 12">
            <a:extLst>
              <a:ext uri="{FF2B5EF4-FFF2-40B4-BE49-F238E27FC236}">
                <a16:creationId xmlns:a16="http://schemas.microsoft.com/office/drawing/2014/main" id="{BD5AA982-46D9-41EA-8F34-7B738AE639DA}"/>
              </a:ext>
            </a:extLst>
          </p:cNvPr>
          <p:cNvCxnSpPr>
            <a:cxnSpLocks/>
          </p:cNvCxnSpPr>
          <p:nvPr/>
        </p:nvCxnSpPr>
        <p:spPr>
          <a:xfrm flipH="1" flipV="1">
            <a:off x="3144923" y="5848685"/>
            <a:ext cx="1822617" cy="134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A8E340D-09F9-49EA-9A5D-BA1712D3035F}"/>
              </a:ext>
            </a:extLst>
          </p:cNvPr>
          <p:cNvSpPr>
            <a:spLocks noGrp="1"/>
          </p:cNvSpPr>
          <p:nvPr>
            <p:ph type="sldNum" sz="quarter" idx="12"/>
          </p:nvPr>
        </p:nvSpPr>
        <p:spPr/>
        <p:txBody>
          <a:bodyPr/>
          <a:lstStyle/>
          <a:p>
            <a:fld id="{C99F0135-F789-427A-93E0-6D6630919395}" type="slidenum">
              <a:rPr lang="en-IN" smtClean="0"/>
              <a:t>53</a:t>
            </a:fld>
            <a:endParaRPr lang="en-IN"/>
          </a:p>
        </p:txBody>
      </p:sp>
    </p:spTree>
    <p:extLst>
      <p:ext uri="{BB962C8B-B14F-4D97-AF65-F5344CB8AC3E}">
        <p14:creationId xmlns:p14="http://schemas.microsoft.com/office/powerpoint/2010/main" val="2436164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855DB-F570-4A4D-B91B-9EFFAE651F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865" y="151993"/>
            <a:ext cx="4372322" cy="5538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B6A64545-C825-4E04-821B-9359F44937B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53473" y="151993"/>
            <a:ext cx="4729534" cy="5538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C5C97947-9641-42A9-B24A-B602B383DCCF}"/>
              </a:ext>
            </a:extLst>
          </p:cNvPr>
          <p:cNvSpPr/>
          <p:nvPr/>
        </p:nvSpPr>
        <p:spPr>
          <a:xfrm>
            <a:off x="335865" y="5939375"/>
            <a:ext cx="4372322" cy="707886"/>
          </a:xfrm>
          <a:prstGeom prst="rect">
            <a:avLst/>
          </a:prstGeom>
        </p:spPr>
        <p:txBody>
          <a:bodyPr wrap="square">
            <a:spAutoFit/>
          </a:bodyPr>
          <a:lstStyle/>
          <a:p>
            <a:pPr algn="ctr"/>
            <a:r>
              <a:rPr lang="en-US" sz="1000" dirty="0">
                <a:solidFill>
                  <a:srgbClr val="000000"/>
                </a:solidFill>
                <a:latin typeface="Times New Roman" panose="02020603050405020304" pitchFamily="18" charset="0"/>
                <a:ea typeface="Times New Roman" panose="02020603050405020304" pitchFamily="18" charset="0"/>
              </a:rPr>
              <a:t>Compressional generated from the proposed quantile polynomial regression technique demonstrates more consistency with GR than the consistency displayed by the compressional slowness generated using simple regression equation in the F_5 well</a:t>
            </a:r>
            <a:endParaRPr lang="en-IN" sz="1000" dirty="0"/>
          </a:p>
        </p:txBody>
      </p:sp>
      <p:sp>
        <p:nvSpPr>
          <p:cNvPr id="6" name="Rectangle 5">
            <a:extLst>
              <a:ext uri="{FF2B5EF4-FFF2-40B4-BE49-F238E27FC236}">
                <a16:creationId xmlns:a16="http://schemas.microsoft.com/office/drawing/2014/main" id="{3F40F852-9441-4974-A1ED-64E82FE531B7}"/>
              </a:ext>
            </a:extLst>
          </p:cNvPr>
          <p:cNvSpPr/>
          <p:nvPr/>
        </p:nvSpPr>
        <p:spPr>
          <a:xfrm>
            <a:off x="6638002" y="5893510"/>
            <a:ext cx="5160476" cy="400110"/>
          </a:xfrm>
          <a:prstGeom prst="rect">
            <a:avLst/>
          </a:prstGeom>
        </p:spPr>
        <p:txBody>
          <a:bodyPr wrap="square">
            <a:spAutoFit/>
          </a:bodyPr>
          <a:lstStyle/>
          <a:p>
            <a:pPr algn="ctr"/>
            <a:r>
              <a:rPr lang="en-US" sz="1000" dirty="0">
                <a:solidFill>
                  <a:srgbClr val="000000"/>
                </a:solidFill>
                <a:latin typeface="Times New Roman" panose="02020603050405020304" pitchFamily="18" charset="0"/>
                <a:ea typeface="Times New Roman" panose="02020603050405020304" pitchFamily="18" charset="0"/>
              </a:rPr>
              <a:t>The model used to predict the DTCO values in the regions where the real DTCO values were missing for the 15_9_F-11 Well</a:t>
            </a:r>
            <a:endParaRPr lang="en-IN" sz="1000" dirty="0"/>
          </a:p>
        </p:txBody>
      </p:sp>
      <p:sp>
        <p:nvSpPr>
          <p:cNvPr id="2" name="Slide Number Placeholder 1">
            <a:extLst>
              <a:ext uri="{FF2B5EF4-FFF2-40B4-BE49-F238E27FC236}">
                <a16:creationId xmlns:a16="http://schemas.microsoft.com/office/drawing/2014/main" id="{78C11141-5A8E-49C1-8E8F-924E58C308FC}"/>
              </a:ext>
            </a:extLst>
          </p:cNvPr>
          <p:cNvSpPr>
            <a:spLocks noGrp="1"/>
          </p:cNvSpPr>
          <p:nvPr>
            <p:ph type="sldNum" sz="quarter" idx="12"/>
          </p:nvPr>
        </p:nvSpPr>
        <p:spPr/>
        <p:txBody>
          <a:bodyPr/>
          <a:lstStyle/>
          <a:p>
            <a:fld id="{C99F0135-F789-427A-93E0-6D6630919395}" type="slidenum">
              <a:rPr lang="en-IN" smtClean="0"/>
              <a:t>54</a:t>
            </a:fld>
            <a:endParaRPr lang="en-IN"/>
          </a:p>
        </p:txBody>
      </p:sp>
    </p:spTree>
    <p:extLst>
      <p:ext uri="{BB962C8B-B14F-4D97-AF65-F5344CB8AC3E}">
        <p14:creationId xmlns:p14="http://schemas.microsoft.com/office/powerpoint/2010/main" val="626316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AFDB5E-4478-4E67-9B52-D0518A41845D}"/>
              </a:ext>
            </a:extLst>
          </p:cNvPr>
          <p:cNvSpPr/>
          <p:nvPr/>
        </p:nvSpPr>
        <p:spPr>
          <a:xfrm>
            <a:off x="7278986" y="901146"/>
            <a:ext cx="2217958"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Sets of values of hyperparameter assessed simultaneously on an iterative basis </a:t>
            </a:r>
          </a:p>
        </p:txBody>
      </p:sp>
      <p:sp>
        <p:nvSpPr>
          <p:cNvPr id="9" name="Rectangle 8">
            <a:extLst>
              <a:ext uri="{FF2B5EF4-FFF2-40B4-BE49-F238E27FC236}">
                <a16:creationId xmlns:a16="http://schemas.microsoft.com/office/drawing/2014/main" id="{7BDC1E7D-A70C-437E-B836-4FB5EAC33148}"/>
              </a:ext>
            </a:extLst>
          </p:cNvPr>
          <p:cNvSpPr/>
          <p:nvPr/>
        </p:nvSpPr>
        <p:spPr>
          <a:xfrm>
            <a:off x="7558340" y="3492815"/>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The model is made to learn on the training set and error is calculated on validation set</a:t>
            </a:r>
          </a:p>
        </p:txBody>
      </p:sp>
      <p:cxnSp>
        <p:nvCxnSpPr>
          <p:cNvPr id="10" name="Straight Arrow Connector 9">
            <a:extLst>
              <a:ext uri="{FF2B5EF4-FFF2-40B4-BE49-F238E27FC236}">
                <a16:creationId xmlns:a16="http://schemas.microsoft.com/office/drawing/2014/main" id="{091EE9C5-71F1-4967-9BDC-A714404A77ED}"/>
              </a:ext>
            </a:extLst>
          </p:cNvPr>
          <p:cNvCxnSpPr>
            <a:cxnSpLocks/>
          </p:cNvCxnSpPr>
          <p:nvPr/>
        </p:nvCxnSpPr>
        <p:spPr>
          <a:xfrm flipH="1">
            <a:off x="5554140" y="3669787"/>
            <a:ext cx="2004200" cy="67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AEE2D436-7094-4E5E-ACFB-670E557E9FEB}"/>
              </a:ext>
            </a:extLst>
          </p:cNvPr>
          <p:cNvPicPr>
            <a:picLocks noChangeAspect="1"/>
          </p:cNvPicPr>
          <p:nvPr/>
        </p:nvPicPr>
        <p:blipFill rotWithShape="1">
          <a:blip r:embed="rId2"/>
          <a:srcRect r="9695"/>
          <a:stretch/>
        </p:blipFill>
        <p:spPr>
          <a:xfrm>
            <a:off x="331754" y="1410915"/>
            <a:ext cx="9444544" cy="3429819"/>
          </a:xfrm>
          <a:prstGeom prst="rect">
            <a:avLst/>
          </a:prstGeom>
        </p:spPr>
      </p:pic>
      <p:sp>
        <p:nvSpPr>
          <p:cNvPr id="12" name="Rectangle 11">
            <a:extLst>
              <a:ext uri="{FF2B5EF4-FFF2-40B4-BE49-F238E27FC236}">
                <a16:creationId xmlns:a16="http://schemas.microsoft.com/office/drawing/2014/main" id="{F4F35D57-3BC7-46DA-909B-16EF36C4F1BC}"/>
              </a:ext>
            </a:extLst>
          </p:cNvPr>
          <p:cNvSpPr/>
          <p:nvPr/>
        </p:nvSpPr>
        <p:spPr>
          <a:xfrm>
            <a:off x="5767058" y="2029313"/>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Different orders of Polynomial regression  applied</a:t>
            </a:r>
          </a:p>
        </p:txBody>
      </p:sp>
      <p:cxnSp>
        <p:nvCxnSpPr>
          <p:cNvPr id="6" name="Straight Arrow Connector 5">
            <a:extLst>
              <a:ext uri="{FF2B5EF4-FFF2-40B4-BE49-F238E27FC236}">
                <a16:creationId xmlns:a16="http://schemas.microsoft.com/office/drawing/2014/main" id="{43199F40-CBBC-4361-9D16-68FA7A74AA79}"/>
              </a:ext>
            </a:extLst>
          </p:cNvPr>
          <p:cNvCxnSpPr>
            <a:cxnSpLocks/>
          </p:cNvCxnSpPr>
          <p:nvPr/>
        </p:nvCxnSpPr>
        <p:spPr>
          <a:xfrm flipH="1">
            <a:off x="5767058" y="1113576"/>
            <a:ext cx="1511928" cy="297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D5AA982-46D9-41EA-8F34-7B738AE639DA}"/>
              </a:ext>
            </a:extLst>
          </p:cNvPr>
          <p:cNvCxnSpPr>
            <a:cxnSpLocks/>
          </p:cNvCxnSpPr>
          <p:nvPr/>
        </p:nvCxnSpPr>
        <p:spPr>
          <a:xfrm flipH="1">
            <a:off x="4274476" y="2245259"/>
            <a:ext cx="1492582" cy="86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1C78016-553E-4C3B-A607-525920073B94}"/>
              </a:ext>
            </a:extLst>
          </p:cNvPr>
          <p:cNvCxnSpPr>
            <a:cxnSpLocks/>
          </p:cNvCxnSpPr>
          <p:nvPr/>
        </p:nvCxnSpPr>
        <p:spPr>
          <a:xfrm flipH="1">
            <a:off x="5649094" y="4618902"/>
            <a:ext cx="13582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6BBCCEF8-132C-419D-B409-2D656296E778}"/>
              </a:ext>
            </a:extLst>
          </p:cNvPr>
          <p:cNvSpPr/>
          <p:nvPr/>
        </p:nvSpPr>
        <p:spPr>
          <a:xfrm>
            <a:off x="7007382" y="4294194"/>
            <a:ext cx="2254313"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Pipeline employed to train the model and compute training , test and blind errors</a:t>
            </a:r>
          </a:p>
        </p:txBody>
      </p:sp>
      <p:sp>
        <p:nvSpPr>
          <p:cNvPr id="3" name="Slide Number Placeholder 2">
            <a:extLst>
              <a:ext uri="{FF2B5EF4-FFF2-40B4-BE49-F238E27FC236}">
                <a16:creationId xmlns:a16="http://schemas.microsoft.com/office/drawing/2014/main" id="{D0CC3DC9-F576-4D47-BE0B-8E8892C54FD2}"/>
              </a:ext>
            </a:extLst>
          </p:cNvPr>
          <p:cNvSpPr>
            <a:spLocks noGrp="1"/>
          </p:cNvSpPr>
          <p:nvPr>
            <p:ph type="sldNum" sz="quarter" idx="12"/>
          </p:nvPr>
        </p:nvSpPr>
        <p:spPr/>
        <p:txBody>
          <a:bodyPr/>
          <a:lstStyle/>
          <a:p>
            <a:fld id="{C99F0135-F789-427A-93E0-6D6630919395}" type="slidenum">
              <a:rPr lang="en-IN" smtClean="0"/>
              <a:t>55</a:t>
            </a:fld>
            <a:endParaRPr lang="en-IN"/>
          </a:p>
        </p:txBody>
      </p:sp>
    </p:spTree>
    <p:extLst>
      <p:ext uri="{BB962C8B-B14F-4D97-AF65-F5344CB8AC3E}">
        <p14:creationId xmlns:p14="http://schemas.microsoft.com/office/powerpoint/2010/main" val="3312603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D97217-A181-4DD9-B94A-FB889CD8E725}"/>
              </a:ext>
            </a:extLst>
          </p:cNvPr>
          <p:cNvPicPr>
            <a:picLocks noChangeAspect="1"/>
          </p:cNvPicPr>
          <p:nvPr/>
        </p:nvPicPr>
        <p:blipFill>
          <a:blip r:embed="rId2"/>
          <a:stretch>
            <a:fillRect/>
          </a:stretch>
        </p:blipFill>
        <p:spPr>
          <a:xfrm>
            <a:off x="4377447" y="985837"/>
            <a:ext cx="3152065" cy="4886325"/>
          </a:xfrm>
          <a:prstGeom prst="rect">
            <a:avLst/>
          </a:prstGeom>
        </p:spPr>
      </p:pic>
      <p:sp>
        <p:nvSpPr>
          <p:cNvPr id="5" name="Rectangle 4">
            <a:extLst>
              <a:ext uri="{FF2B5EF4-FFF2-40B4-BE49-F238E27FC236}">
                <a16:creationId xmlns:a16="http://schemas.microsoft.com/office/drawing/2014/main" id="{FDE974FB-5C7A-424B-AB03-960819085018}"/>
              </a:ext>
            </a:extLst>
          </p:cNvPr>
          <p:cNvSpPr/>
          <p:nvPr/>
        </p:nvSpPr>
        <p:spPr>
          <a:xfrm>
            <a:off x="8125787" y="1253456"/>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Degree of Polynomial used for each quantile</a:t>
            </a:r>
          </a:p>
        </p:txBody>
      </p:sp>
      <p:sp>
        <p:nvSpPr>
          <p:cNvPr id="6" name="Rectangle 5">
            <a:extLst>
              <a:ext uri="{FF2B5EF4-FFF2-40B4-BE49-F238E27FC236}">
                <a16:creationId xmlns:a16="http://schemas.microsoft.com/office/drawing/2014/main" id="{BBF2DABA-7E91-4A9B-968D-E657E31197CE}"/>
              </a:ext>
            </a:extLst>
          </p:cNvPr>
          <p:cNvSpPr/>
          <p:nvPr/>
        </p:nvSpPr>
        <p:spPr>
          <a:xfrm>
            <a:off x="3112800" y="326085"/>
            <a:ext cx="2110902" cy="4212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b="1" dirty="0"/>
              <a:t>Validation error of the model</a:t>
            </a:r>
          </a:p>
        </p:txBody>
      </p:sp>
      <p:cxnSp>
        <p:nvCxnSpPr>
          <p:cNvPr id="7" name="Straight Arrow Connector 6">
            <a:extLst>
              <a:ext uri="{FF2B5EF4-FFF2-40B4-BE49-F238E27FC236}">
                <a16:creationId xmlns:a16="http://schemas.microsoft.com/office/drawing/2014/main" id="{D62F6C92-D95B-4FD9-B693-95A1377CDD02}"/>
              </a:ext>
            </a:extLst>
          </p:cNvPr>
          <p:cNvCxnSpPr>
            <a:cxnSpLocks/>
          </p:cNvCxnSpPr>
          <p:nvPr/>
        </p:nvCxnSpPr>
        <p:spPr>
          <a:xfrm>
            <a:off x="4377447" y="747368"/>
            <a:ext cx="1342417" cy="438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CF8F5AD-7AB8-45BA-9EC0-70A241E8FFDC}"/>
              </a:ext>
            </a:extLst>
          </p:cNvPr>
          <p:cNvCxnSpPr>
            <a:cxnSpLocks/>
            <a:stCxn id="5" idx="1"/>
          </p:cNvCxnSpPr>
          <p:nvPr/>
        </p:nvCxnSpPr>
        <p:spPr>
          <a:xfrm flipH="1" flipV="1">
            <a:off x="7081736" y="1253456"/>
            <a:ext cx="1044051" cy="2106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B77A766B-E1CE-4A98-BEF0-229702E078CC}"/>
              </a:ext>
            </a:extLst>
          </p:cNvPr>
          <p:cNvSpPr>
            <a:spLocks noGrp="1"/>
          </p:cNvSpPr>
          <p:nvPr>
            <p:ph type="sldNum" sz="quarter" idx="12"/>
          </p:nvPr>
        </p:nvSpPr>
        <p:spPr/>
        <p:txBody>
          <a:bodyPr/>
          <a:lstStyle/>
          <a:p>
            <a:fld id="{C99F0135-F789-427A-93E0-6D6630919395}" type="slidenum">
              <a:rPr lang="en-IN" smtClean="0"/>
              <a:t>56</a:t>
            </a:fld>
            <a:endParaRPr lang="en-IN"/>
          </a:p>
        </p:txBody>
      </p:sp>
    </p:spTree>
    <p:extLst>
      <p:ext uri="{BB962C8B-B14F-4D97-AF65-F5344CB8AC3E}">
        <p14:creationId xmlns:p14="http://schemas.microsoft.com/office/powerpoint/2010/main" val="1655446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DF827BC1-0BEF-4CA0-A15E-90C4BA68160D}"/>
              </a:ext>
            </a:extLst>
          </p:cNvPr>
          <p:cNvGraphicFramePr>
            <a:graphicFrameLocks noGrp="1"/>
          </p:cNvGraphicFramePr>
          <p:nvPr>
            <p:extLst>
              <p:ext uri="{D42A27DB-BD31-4B8C-83A1-F6EECF244321}">
                <p14:modId xmlns:p14="http://schemas.microsoft.com/office/powerpoint/2010/main" val="4163379814"/>
              </p:ext>
            </p:extLst>
          </p:nvPr>
        </p:nvGraphicFramePr>
        <p:xfrm>
          <a:off x="626140" y="1007001"/>
          <a:ext cx="7893721" cy="2257008"/>
        </p:xfrm>
        <a:graphic>
          <a:graphicData uri="http://schemas.openxmlformats.org/drawingml/2006/table">
            <a:tbl>
              <a:tblPr firstRow="1" bandRow="1">
                <a:tableStyleId>{5C22544A-7EE6-4342-B048-85BDC9FD1C3A}</a:tableStyleId>
              </a:tblPr>
              <a:tblGrid>
                <a:gridCol w="2270969">
                  <a:extLst>
                    <a:ext uri="{9D8B030D-6E8A-4147-A177-3AD203B41FA5}">
                      <a16:colId xmlns:a16="http://schemas.microsoft.com/office/drawing/2014/main" val="2919775482"/>
                    </a:ext>
                  </a:extLst>
                </a:gridCol>
                <a:gridCol w="1321806">
                  <a:extLst>
                    <a:ext uri="{9D8B030D-6E8A-4147-A177-3AD203B41FA5}">
                      <a16:colId xmlns:a16="http://schemas.microsoft.com/office/drawing/2014/main" val="1042858981"/>
                    </a:ext>
                  </a:extLst>
                </a:gridCol>
                <a:gridCol w="2018923">
                  <a:extLst>
                    <a:ext uri="{9D8B030D-6E8A-4147-A177-3AD203B41FA5}">
                      <a16:colId xmlns:a16="http://schemas.microsoft.com/office/drawing/2014/main" val="3666620765"/>
                    </a:ext>
                  </a:extLst>
                </a:gridCol>
                <a:gridCol w="2282023">
                  <a:extLst>
                    <a:ext uri="{9D8B030D-6E8A-4147-A177-3AD203B41FA5}">
                      <a16:colId xmlns:a16="http://schemas.microsoft.com/office/drawing/2014/main" val="1241558081"/>
                    </a:ext>
                  </a:extLst>
                </a:gridCol>
              </a:tblGrid>
              <a:tr h="428564">
                <a:tc>
                  <a:txBody>
                    <a:bodyPr/>
                    <a:lstStyle/>
                    <a:p>
                      <a:pPr algn="ctr"/>
                      <a:r>
                        <a:rPr lang="en-IN" sz="1500" dirty="0"/>
                        <a:t>WELL NAME </a:t>
                      </a:r>
                    </a:p>
                  </a:txBody>
                  <a:tcPr/>
                </a:tc>
                <a:tc>
                  <a:txBody>
                    <a:bodyPr/>
                    <a:lstStyle/>
                    <a:p>
                      <a:pPr algn="ctr"/>
                      <a:r>
                        <a:rPr lang="en-IN" sz="1500" dirty="0"/>
                        <a:t>MSE ERROR</a:t>
                      </a:r>
                    </a:p>
                  </a:txBody>
                  <a:tcPr/>
                </a:tc>
                <a:tc>
                  <a:txBody>
                    <a:bodyPr/>
                    <a:lstStyle/>
                    <a:p>
                      <a:pPr algn="ctr"/>
                      <a:r>
                        <a:rPr lang="en-IN" sz="1500" dirty="0"/>
                        <a:t>RMSE ERROR</a:t>
                      </a:r>
                    </a:p>
                  </a:txBody>
                  <a:tcPr/>
                </a:tc>
                <a:tc>
                  <a:txBody>
                    <a:bodyPr/>
                    <a:lstStyle/>
                    <a:p>
                      <a:pPr algn="ctr"/>
                      <a:r>
                        <a:rPr lang="en-IN" sz="1500" dirty="0"/>
                        <a:t>Percentage Improvement over linear Regression Model</a:t>
                      </a:r>
                      <a:br>
                        <a:rPr lang="en-IN" sz="1500" dirty="0"/>
                      </a:br>
                      <a:r>
                        <a:rPr lang="en-IN" sz="1500" dirty="0"/>
                        <a:t>(MSE Error)</a:t>
                      </a:r>
                    </a:p>
                  </a:txBody>
                  <a:tcPr/>
                </a:tc>
                <a:extLst>
                  <a:ext uri="{0D108BD9-81ED-4DB2-BD59-A6C34878D82A}">
                    <a16:rowId xmlns:a16="http://schemas.microsoft.com/office/drawing/2014/main" val="4200045661"/>
                  </a:ext>
                </a:extLst>
              </a:tr>
              <a:tr h="396984">
                <a:tc>
                  <a:txBody>
                    <a:bodyPr/>
                    <a:lstStyle/>
                    <a:p>
                      <a:r>
                        <a:rPr lang="en-IN" sz="1200" dirty="0"/>
                        <a:t>Linear Regression Equation</a:t>
                      </a:r>
                    </a:p>
                  </a:txBody>
                  <a:tcPr/>
                </a:tc>
                <a:tc>
                  <a:txBody>
                    <a:bodyPr/>
                    <a:lstStyle/>
                    <a:p>
                      <a:r>
                        <a:rPr lang="en-IN" sz="1200" dirty="0"/>
                        <a:t>198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14.07</a:t>
                      </a:r>
                    </a:p>
                  </a:txBody>
                  <a:tcPr/>
                </a:tc>
                <a:tc>
                  <a:txBody>
                    <a:bodyPr/>
                    <a:lstStyle/>
                    <a:p>
                      <a:r>
                        <a:rPr lang="en-IN" sz="1200" dirty="0"/>
                        <a:t>-</a:t>
                      </a:r>
                    </a:p>
                  </a:txBody>
                  <a:tcPr/>
                </a:tc>
                <a:extLst>
                  <a:ext uri="{0D108BD9-81ED-4DB2-BD59-A6C34878D82A}">
                    <a16:rowId xmlns:a16="http://schemas.microsoft.com/office/drawing/2014/main" val="1903355217"/>
                  </a:ext>
                </a:extLst>
              </a:tr>
              <a:tr h="396984">
                <a:tc>
                  <a:txBody>
                    <a:bodyPr/>
                    <a:lstStyle/>
                    <a:p>
                      <a:r>
                        <a:rPr lang="en-IN" sz="1200" dirty="0"/>
                        <a:t>Simple RFR Equation</a:t>
                      </a:r>
                    </a:p>
                  </a:txBody>
                  <a:tcPr/>
                </a:tc>
                <a:tc>
                  <a:txBody>
                    <a:bodyPr/>
                    <a:lstStyle/>
                    <a:p>
                      <a:r>
                        <a:rPr lang="en-IN" sz="1200" dirty="0"/>
                        <a:t>136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11.66</a:t>
                      </a:r>
                    </a:p>
                  </a:txBody>
                  <a:tcPr/>
                </a:tc>
                <a:tc>
                  <a:txBody>
                    <a:bodyPr/>
                    <a:lstStyle/>
                    <a:p>
                      <a:r>
                        <a:rPr lang="en-IN" sz="1200" dirty="0"/>
                        <a:t>31.31%</a:t>
                      </a:r>
                    </a:p>
                  </a:txBody>
                  <a:tcPr/>
                </a:tc>
                <a:extLst>
                  <a:ext uri="{0D108BD9-81ED-4DB2-BD59-A6C34878D82A}">
                    <a16:rowId xmlns:a16="http://schemas.microsoft.com/office/drawing/2014/main" val="2149891860"/>
                  </a:ext>
                </a:extLst>
              </a:tr>
              <a:tr h="3544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Tuned RFR Model</a:t>
                      </a:r>
                    </a:p>
                    <a:p>
                      <a:endParaRPr lang="en-IN" sz="1200" dirty="0"/>
                    </a:p>
                  </a:txBody>
                  <a:tcPr/>
                </a:tc>
                <a:tc>
                  <a:txBody>
                    <a:bodyPr/>
                    <a:lstStyle/>
                    <a:p>
                      <a:r>
                        <a:rPr lang="en-IN" sz="1200" dirty="0"/>
                        <a:t> 92</a:t>
                      </a:r>
                    </a:p>
                  </a:txBody>
                  <a:tcPr/>
                </a:tc>
                <a:tc>
                  <a:txBody>
                    <a:bodyPr/>
                    <a:lstStyle/>
                    <a:p>
                      <a:r>
                        <a:rPr lang="en-IN" sz="1200" dirty="0"/>
                        <a:t>9.59</a:t>
                      </a:r>
                    </a:p>
                  </a:txBody>
                  <a:tcPr/>
                </a:tc>
                <a:tc>
                  <a:txBody>
                    <a:bodyPr/>
                    <a:lstStyle/>
                    <a:p>
                      <a:r>
                        <a:rPr lang="en-IN" sz="1200" dirty="0"/>
                        <a:t>53.53%</a:t>
                      </a:r>
                    </a:p>
                  </a:txBody>
                  <a:tcPr/>
                </a:tc>
                <a:extLst>
                  <a:ext uri="{0D108BD9-81ED-4DB2-BD59-A6C34878D82A}">
                    <a16:rowId xmlns:a16="http://schemas.microsoft.com/office/drawing/2014/main" val="1177958850"/>
                  </a:ext>
                </a:extLst>
              </a:tr>
            </a:tbl>
          </a:graphicData>
        </a:graphic>
      </p:graphicFrame>
      <p:sp>
        <p:nvSpPr>
          <p:cNvPr id="5" name="Rectangle 4">
            <a:extLst>
              <a:ext uri="{FF2B5EF4-FFF2-40B4-BE49-F238E27FC236}">
                <a16:creationId xmlns:a16="http://schemas.microsoft.com/office/drawing/2014/main" id="{D217489D-1144-4072-977F-BE4E1260BD00}"/>
              </a:ext>
            </a:extLst>
          </p:cNvPr>
          <p:cNvSpPr/>
          <p:nvPr/>
        </p:nvSpPr>
        <p:spPr>
          <a:xfrm>
            <a:off x="1438275" y="3429000"/>
            <a:ext cx="7772400" cy="2975686"/>
          </a:xfrm>
          <a:prstGeom prst="rect">
            <a:avLst/>
          </a:prstGeom>
        </p:spPr>
        <p:txBody>
          <a:bodyPr wrap="square">
            <a:spAutoFit/>
          </a:bodyPr>
          <a:lstStyle/>
          <a:p>
            <a:pPr>
              <a:lnSpc>
                <a:spcPct val="107000"/>
              </a:lnSpc>
              <a:spcAft>
                <a:spcPts val="1200"/>
              </a:spcAft>
            </a:pP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This technique was formulated to detect the right hyperparameter values when assessed in combinations (different from one at a time search) also to pick the optimum order of polynomial that must be used. Different values in the form of list attributing to distinct hyperparameters of the random forest regressor (that included number of estimators, maximum depth, minimum sample at split etc.) was supplied to the model. Besides a list of values as an input range for the polynomial features, was also made available.</a:t>
            </a:r>
            <a:b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We employed the product based </a:t>
            </a:r>
            <a:r>
              <a:rPr lang="en-US" sz="8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itertool</a:t>
            </a: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technique in python to tune our regression model and simultaneously to pick the optimum order of polynomial that must be used. We trained our model on training set and simultaneously computed the training, validation and test error ( </a:t>
            </a:r>
            <a:r>
              <a:rPr lang="en-US" sz="8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mse</a:t>
            </a: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between predicted and true DTCO values) for each model.</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Post compilation, the code function returned the user with a </a:t>
            </a:r>
            <a:r>
              <a:rPr lang="en-US" sz="8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dataframe</a:t>
            </a: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constituting training, validation as well as the test error for different values of hyperparameters and order of polynomial features.</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It was observed, that at times, the model may work well on the training as well as validation sets but may fail to provide good results for the test sets. To verify whether the value of the hyperparameter provides with the most apposite results, we plotted </a:t>
            </a:r>
            <a:r>
              <a:rPr lang="en-US" sz="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(figure 9)</a:t>
            </a: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the three kinds of error against range of values of a single hyperparameter, keeping all other hyperparameter values as constant. Concludingly, we selected the best sets of values for the hyperparameters of our model, along with the degree of polynomial order that must be used.</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This all-inclusive </a:t>
            </a:r>
            <a:r>
              <a:rPr lang="en-US" sz="8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itertool</a:t>
            </a: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based multi-dimensional approach provided us with better predicted results but the running time of the approach was too long as compared to our first single search </a:t>
            </a: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sz="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technique.</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br>
              <a:rPr lang="en-US" sz="800" dirty="0">
                <a:latin typeface="Times New Roman" panose="02020603050405020304" pitchFamily="18" charset="0"/>
                <a:ea typeface="Times New Roman" panose="02020603050405020304" pitchFamily="18" charset="0"/>
              </a:rPr>
            </a:br>
            <a:r>
              <a:rPr lang="en-US" sz="800" dirty="0">
                <a:latin typeface="Calibri" panose="020F0502020204030204" pitchFamily="34" charset="0"/>
                <a:ea typeface="Calibri" panose="020F0502020204030204" pitchFamily="34" charset="0"/>
                <a:cs typeface="Times New Roman" panose="02020603050405020304" pitchFamily="18" charset="0"/>
              </a:rPr>
              <a:t> </a:t>
            </a:r>
            <a:r>
              <a:rPr lang="en-US" sz="800" b="1" dirty="0">
                <a:latin typeface="Calibri" panose="020F0502020204030204" pitchFamily="34" charset="0"/>
                <a:ea typeface="Calibri" panose="020F0502020204030204" pitchFamily="34" charset="0"/>
                <a:cs typeface="Times New Roman" panose="02020603050405020304" pitchFamily="18" charset="0"/>
              </a:rPr>
              <a:t>WHY THE HECK IS THIS AGAIN SHOWED UP</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800" b="1" dirty="0">
                <a:latin typeface="Calibri" panose="020F0502020204030204" pitchFamily="34" charset="0"/>
                <a:ea typeface="Calibri" panose="020F0502020204030204" pitchFamily="34" charset="0"/>
                <a:cs typeface="Times New Roman" panose="02020603050405020304" pitchFamily="18" charset="0"/>
              </a:rPr>
              <a:t> </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800" b="1" dirty="0">
                <a:latin typeface="Calibri" panose="020F0502020204030204" pitchFamily="34" charset="0"/>
                <a:ea typeface="Calibri" panose="020F0502020204030204" pitchFamily="34" charset="0"/>
                <a:cs typeface="Times New Roman" panose="02020603050405020304" pitchFamily="18" charset="0"/>
              </a:rPr>
              <a:t> </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800" b="1" dirty="0">
                <a:latin typeface="Calibri" panose="020F0502020204030204" pitchFamily="34" charset="0"/>
                <a:ea typeface="Calibri" panose="020F0502020204030204" pitchFamily="34" charset="0"/>
                <a:cs typeface="Times New Roman" panose="02020603050405020304" pitchFamily="18" charset="0"/>
              </a:rPr>
              <a:t> </a:t>
            </a: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800" b="1" dirty="0">
                <a:latin typeface="Calibri" panose="020F0502020204030204" pitchFamily="34" charset="0"/>
                <a:ea typeface="Calibri" panose="020F0502020204030204" pitchFamily="34" charset="0"/>
                <a:cs typeface="Times New Roman" panose="02020603050405020304" pitchFamily="18" charset="0"/>
              </a:rPr>
              <a:t>YOU SELECTED THE BEST HYPERPARAMETER NOW WHAT ELSE ARE YOU TRYING TO ACCOMPLISH BY THIS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74EE866-78E6-4AC5-B685-241B95F6EA95}"/>
              </a:ext>
            </a:extLst>
          </p:cNvPr>
          <p:cNvSpPr>
            <a:spLocks noGrp="1"/>
          </p:cNvSpPr>
          <p:nvPr>
            <p:ph type="sldNum" sz="quarter" idx="12"/>
          </p:nvPr>
        </p:nvSpPr>
        <p:spPr/>
        <p:txBody>
          <a:bodyPr/>
          <a:lstStyle/>
          <a:p>
            <a:fld id="{C99F0135-F789-427A-93E0-6D6630919395}" type="slidenum">
              <a:rPr lang="en-IN" smtClean="0"/>
              <a:t>57</a:t>
            </a:fld>
            <a:endParaRPr lang="en-IN"/>
          </a:p>
        </p:txBody>
      </p:sp>
    </p:spTree>
    <p:extLst>
      <p:ext uri="{BB962C8B-B14F-4D97-AF65-F5344CB8AC3E}">
        <p14:creationId xmlns:p14="http://schemas.microsoft.com/office/powerpoint/2010/main" val="4104421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3100833-76A8-42C3-A97A-B99EA66AD783}"/>
              </a:ext>
            </a:extLst>
          </p:cNvPr>
          <p:cNvGraphicFramePr>
            <a:graphicFrameLocks noGrp="1"/>
          </p:cNvGraphicFramePr>
          <p:nvPr>
            <p:extLst>
              <p:ext uri="{D42A27DB-BD31-4B8C-83A1-F6EECF244321}">
                <p14:modId xmlns:p14="http://schemas.microsoft.com/office/powerpoint/2010/main" val="1459375479"/>
              </p:ext>
            </p:extLst>
          </p:nvPr>
        </p:nvGraphicFramePr>
        <p:xfrm>
          <a:off x="1489076" y="1460500"/>
          <a:ext cx="8128000" cy="22199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58781581"/>
                    </a:ext>
                  </a:extLst>
                </a:gridCol>
                <a:gridCol w="4064000">
                  <a:extLst>
                    <a:ext uri="{9D8B030D-6E8A-4147-A177-3AD203B41FA5}">
                      <a16:colId xmlns:a16="http://schemas.microsoft.com/office/drawing/2014/main" val="4260681414"/>
                    </a:ext>
                  </a:extLst>
                </a:gridCol>
              </a:tblGrid>
              <a:tr h="370840">
                <a:tc>
                  <a:txBody>
                    <a:bodyPr/>
                    <a:lstStyle/>
                    <a:p>
                      <a:pPr algn="ctr"/>
                      <a:r>
                        <a:rPr lang="en-IN" b="1" dirty="0"/>
                        <a:t>  Hyperparameter/Parameter</a:t>
                      </a:r>
                    </a:p>
                  </a:txBody>
                  <a:tcPr/>
                </a:tc>
                <a:tc>
                  <a:txBody>
                    <a:bodyPr/>
                    <a:lstStyle/>
                    <a:p>
                      <a:pPr algn="ctr"/>
                      <a:r>
                        <a:rPr lang="en-IN" b="1" dirty="0"/>
                        <a:t> Value of Parameter</a:t>
                      </a:r>
                    </a:p>
                  </a:txBody>
                  <a:tcPr/>
                </a:tc>
                <a:extLst>
                  <a:ext uri="{0D108BD9-81ED-4DB2-BD59-A6C34878D82A}">
                    <a16:rowId xmlns:a16="http://schemas.microsoft.com/office/drawing/2014/main" val="1503092578"/>
                  </a:ext>
                </a:extLst>
              </a:tr>
              <a:tr h="370840">
                <a:tc>
                  <a:txBody>
                    <a:bodyPr/>
                    <a:lstStyle/>
                    <a:p>
                      <a:pPr algn="ctr"/>
                      <a:r>
                        <a:rPr lang="en-IN" b="1" dirty="0"/>
                        <a:t>Number of Estimators in RF</a:t>
                      </a:r>
                    </a:p>
                  </a:txBody>
                  <a:tcPr/>
                </a:tc>
                <a:tc>
                  <a:txBody>
                    <a:bodyPr/>
                    <a:lstStyle/>
                    <a:p>
                      <a:pPr algn="ctr"/>
                      <a:r>
                        <a:rPr lang="en-IN" b="1" dirty="0"/>
                        <a:t>300</a:t>
                      </a:r>
                    </a:p>
                  </a:txBody>
                  <a:tcPr/>
                </a:tc>
                <a:extLst>
                  <a:ext uri="{0D108BD9-81ED-4DB2-BD59-A6C34878D82A}">
                    <a16:rowId xmlns:a16="http://schemas.microsoft.com/office/drawing/2014/main" val="3669355817"/>
                  </a:ext>
                </a:extLst>
              </a:tr>
              <a:tr h="370840">
                <a:tc>
                  <a:txBody>
                    <a:bodyPr/>
                    <a:lstStyle/>
                    <a:p>
                      <a:pPr algn="ctr"/>
                      <a:r>
                        <a:rPr lang="en-IN" b="1" dirty="0"/>
                        <a:t>Maximum Depth in RFR</a:t>
                      </a:r>
                    </a:p>
                  </a:txBody>
                  <a:tcPr/>
                </a:tc>
                <a:tc>
                  <a:txBody>
                    <a:bodyPr/>
                    <a:lstStyle/>
                    <a:p>
                      <a:pPr algn="ctr"/>
                      <a:r>
                        <a:rPr lang="en-IN" b="1" dirty="0"/>
                        <a:t>8</a:t>
                      </a:r>
                    </a:p>
                  </a:txBody>
                  <a:tcPr/>
                </a:tc>
                <a:extLst>
                  <a:ext uri="{0D108BD9-81ED-4DB2-BD59-A6C34878D82A}">
                    <a16:rowId xmlns:a16="http://schemas.microsoft.com/office/drawing/2014/main" val="1897833038"/>
                  </a:ext>
                </a:extLst>
              </a:tr>
              <a:tr h="370840">
                <a:tc>
                  <a:txBody>
                    <a:bodyPr/>
                    <a:lstStyle/>
                    <a:p>
                      <a:pPr algn="ctr"/>
                      <a:r>
                        <a:rPr lang="en-IN" b="1" dirty="0"/>
                        <a:t>Minimum samples at leaf in RFR</a:t>
                      </a:r>
                    </a:p>
                  </a:txBody>
                  <a:tcPr/>
                </a:tc>
                <a:tc>
                  <a:txBody>
                    <a:bodyPr/>
                    <a:lstStyle/>
                    <a:p>
                      <a:pPr algn="ctr"/>
                      <a:r>
                        <a:rPr lang="en-IN" b="1" dirty="0"/>
                        <a:t>2</a:t>
                      </a:r>
                    </a:p>
                  </a:txBody>
                  <a:tcPr/>
                </a:tc>
                <a:extLst>
                  <a:ext uri="{0D108BD9-81ED-4DB2-BD59-A6C34878D82A}">
                    <a16:rowId xmlns:a16="http://schemas.microsoft.com/office/drawing/2014/main" val="2749041516"/>
                  </a:ext>
                </a:extLst>
              </a:tr>
              <a:tr h="370840">
                <a:tc>
                  <a:txBody>
                    <a:bodyPr/>
                    <a:lstStyle/>
                    <a:p>
                      <a:pPr algn="ctr"/>
                      <a:r>
                        <a:rPr lang="en-IN" b="1" dirty="0"/>
                        <a:t>Bootstrapping of  samples in RFR</a:t>
                      </a:r>
                    </a:p>
                  </a:txBody>
                  <a:tcPr/>
                </a:tc>
                <a:tc>
                  <a:txBody>
                    <a:bodyPr/>
                    <a:lstStyle/>
                    <a:p>
                      <a:pPr algn="ctr"/>
                      <a:r>
                        <a:rPr lang="en-IN" b="1" dirty="0"/>
                        <a:t>True</a:t>
                      </a:r>
                    </a:p>
                  </a:txBody>
                  <a:tcPr/>
                </a:tc>
                <a:extLst>
                  <a:ext uri="{0D108BD9-81ED-4DB2-BD59-A6C34878D82A}">
                    <a16:rowId xmlns:a16="http://schemas.microsoft.com/office/drawing/2014/main" val="1487853188"/>
                  </a:ext>
                </a:extLst>
              </a:tr>
              <a:tr h="0">
                <a:tc>
                  <a:txBody>
                    <a:bodyPr/>
                    <a:lstStyle/>
                    <a:p>
                      <a:pPr algn="ctr"/>
                      <a:r>
                        <a:rPr lang="en-IN" b="1" dirty="0"/>
                        <a:t>Degree of Polynomial of GR used </a:t>
                      </a:r>
                    </a:p>
                  </a:txBody>
                  <a:tcPr/>
                </a:tc>
                <a:tc>
                  <a:txBody>
                    <a:bodyPr/>
                    <a:lstStyle/>
                    <a:p>
                      <a:pPr algn="ctr"/>
                      <a:r>
                        <a:rPr lang="en-IN" b="1" dirty="0"/>
                        <a:t>5</a:t>
                      </a:r>
                    </a:p>
                  </a:txBody>
                  <a:tcPr/>
                </a:tc>
                <a:extLst>
                  <a:ext uri="{0D108BD9-81ED-4DB2-BD59-A6C34878D82A}">
                    <a16:rowId xmlns:a16="http://schemas.microsoft.com/office/drawing/2014/main" val="2301496418"/>
                  </a:ext>
                </a:extLst>
              </a:tr>
            </a:tbl>
          </a:graphicData>
        </a:graphic>
      </p:graphicFrame>
      <p:sp>
        <p:nvSpPr>
          <p:cNvPr id="2" name="Slide Number Placeholder 1">
            <a:extLst>
              <a:ext uri="{FF2B5EF4-FFF2-40B4-BE49-F238E27FC236}">
                <a16:creationId xmlns:a16="http://schemas.microsoft.com/office/drawing/2014/main" id="{30D9AEB7-8E1A-4145-B27A-24D238CCFD58}"/>
              </a:ext>
            </a:extLst>
          </p:cNvPr>
          <p:cNvSpPr>
            <a:spLocks noGrp="1"/>
          </p:cNvSpPr>
          <p:nvPr>
            <p:ph type="sldNum" sz="quarter" idx="12"/>
          </p:nvPr>
        </p:nvSpPr>
        <p:spPr/>
        <p:txBody>
          <a:bodyPr/>
          <a:lstStyle/>
          <a:p>
            <a:fld id="{C99F0135-F789-427A-93E0-6D6630919395}" type="slidenum">
              <a:rPr lang="en-IN" smtClean="0"/>
              <a:t>58</a:t>
            </a:fld>
            <a:endParaRPr lang="en-IN"/>
          </a:p>
        </p:txBody>
      </p:sp>
    </p:spTree>
    <p:extLst>
      <p:ext uri="{BB962C8B-B14F-4D97-AF65-F5344CB8AC3E}">
        <p14:creationId xmlns:p14="http://schemas.microsoft.com/office/powerpoint/2010/main" val="3688594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79AB-1C30-4154-AC34-12EE8B38A4A6}"/>
              </a:ext>
            </a:extLst>
          </p:cNvPr>
          <p:cNvSpPr>
            <a:spLocks noGrp="1"/>
          </p:cNvSpPr>
          <p:nvPr>
            <p:ph type="title"/>
          </p:nvPr>
        </p:nvSpPr>
        <p:spPr/>
        <p:txBody>
          <a:bodyPr/>
          <a:lstStyle/>
          <a:p>
            <a:r>
              <a:rPr lang="en-IN" dirty="0"/>
              <a:t>Limitations</a:t>
            </a:r>
          </a:p>
        </p:txBody>
      </p:sp>
      <p:sp>
        <p:nvSpPr>
          <p:cNvPr id="3" name="Content Placeholder 2">
            <a:extLst>
              <a:ext uri="{FF2B5EF4-FFF2-40B4-BE49-F238E27FC236}">
                <a16:creationId xmlns:a16="http://schemas.microsoft.com/office/drawing/2014/main" id="{7D9FDF8E-E243-491F-8ADD-09CEC1401873}"/>
              </a:ext>
            </a:extLst>
          </p:cNvPr>
          <p:cNvSpPr>
            <a:spLocks noGrp="1"/>
          </p:cNvSpPr>
          <p:nvPr>
            <p:ph idx="1"/>
          </p:nvPr>
        </p:nvSpPr>
        <p:spPr/>
        <p:txBody>
          <a:bodyPr/>
          <a:lstStyle/>
          <a:p>
            <a:r>
              <a:rPr lang="en-IN" dirty="0"/>
              <a:t>Availability of apposite data for certain formation type</a:t>
            </a:r>
          </a:p>
        </p:txBody>
      </p:sp>
      <p:sp>
        <p:nvSpPr>
          <p:cNvPr id="4" name="Slide Number Placeholder 3">
            <a:extLst>
              <a:ext uri="{FF2B5EF4-FFF2-40B4-BE49-F238E27FC236}">
                <a16:creationId xmlns:a16="http://schemas.microsoft.com/office/drawing/2014/main" id="{A09BE5DB-E728-4CC7-B3BD-E7F4D30C25D0}"/>
              </a:ext>
            </a:extLst>
          </p:cNvPr>
          <p:cNvSpPr>
            <a:spLocks noGrp="1"/>
          </p:cNvSpPr>
          <p:nvPr>
            <p:ph type="sldNum" sz="quarter" idx="12"/>
          </p:nvPr>
        </p:nvSpPr>
        <p:spPr/>
        <p:txBody>
          <a:bodyPr/>
          <a:lstStyle/>
          <a:p>
            <a:fld id="{C99F0135-F789-427A-93E0-6D6630919395}" type="slidenum">
              <a:rPr lang="en-IN" smtClean="0"/>
              <a:t>59</a:t>
            </a:fld>
            <a:endParaRPr lang="en-IN"/>
          </a:p>
        </p:txBody>
      </p:sp>
      <p:pic>
        <p:nvPicPr>
          <p:cNvPr id="5" name="Picture 4">
            <a:extLst>
              <a:ext uri="{FF2B5EF4-FFF2-40B4-BE49-F238E27FC236}">
                <a16:creationId xmlns:a16="http://schemas.microsoft.com/office/drawing/2014/main" id="{DB0121DD-CD10-47F6-8B1A-D96008118B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80889" y="2089809"/>
            <a:ext cx="7301311" cy="4166688"/>
          </a:xfrm>
          <a:prstGeom prst="rect">
            <a:avLst/>
          </a:prstGeom>
          <a:noFill/>
          <a:ln>
            <a:noFill/>
          </a:ln>
        </p:spPr>
      </p:pic>
    </p:spTree>
    <p:extLst>
      <p:ext uri="{BB962C8B-B14F-4D97-AF65-F5344CB8AC3E}">
        <p14:creationId xmlns:p14="http://schemas.microsoft.com/office/powerpoint/2010/main" val="180838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52B7A50A-E9BC-4A51-865C-595EF387D675}"/>
              </a:ext>
            </a:extLst>
          </p:cNvPr>
          <p:cNvSpPr/>
          <p:nvPr/>
        </p:nvSpPr>
        <p:spPr>
          <a:xfrm>
            <a:off x="860078" y="2014397"/>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90ECF24C-6CCC-4C29-9636-0ED0D328CD72}"/>
              </a:ext>
            </a:extLst>
          </p:cNvPr>
          <p:cNvSpPr/>
          <p:nvPr/>
        </p:nvSpPr>
        <p:spPr>
          <a:xfrm>
            <a:off x="108640" y="1472590"/>
            <a:ext cx="1792586" cy="47234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mpd="db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DATA </a:t>
            </a:r>
          </a:p>
        </p:txBody>
      </p:sp>
      <p:cxnSp>
        <p:nvCxnSpPr>
          <p:cNvPr id="7" name="Straight Connector 6">
            <a:extLst>
              <a:ext uri="{FF2B5EF4-FFF2-40B4-BE49-F238E27FC236}">
                <a16:creationId xmlns:a16="http://schemas.microsoft.com/office/drawing/2014/main" id="{8DD21B32-C2D7-4339-B9C8-4C3A4230ABBE}"/>
              </a:ext>
            </a:extLst>
          </p:cNvPr>
          <p:cNvCxnSpPr>
            <a:cxnSpLocks/>
            <a:stCxn id="4" idx="5"/>
            <a:endCxn id="8" idx="2"/>
          </p:cNvCxnSpPr>
          <p:nvPr/>
        </p:nvCxnSpPr>
        <p:spPr>
          <a:xfrm>
            <a:off x="1107362" y="2226906"/>
            <a:ext cx="1828801" cy="688311"/>
          </a:xfrm>
          <a:prstGeom prst="line">
            <a:avLst/>
          </a:prstGeom>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95B2D342-7B76-41F9-A6E0-3514D41822CF}"/>
              </a:ext>
            </a:extLst>
          </p:cNvPr>
          <p:cNvSpPr/>
          <p:nvPr/>
        </p:nvSpPr>
        <p:spPr>
          <a:xfrm>
            <a:off x="2936163" y="2790732"/>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9" name="TextBox 8">
            <a:extLst>
              <a:ext uri="{FF2B5EF4-FFF2-40B4-BE49-F238E27FC236}">
                <a16:creationId xmlns:a16="http://schemas.microsoft.com/office/drawing/2014/main" id="{FE8119BF-983F-406A-B839-9DB3F82C83CA}"/>
              </a:ext>
            </a:extLst>
          </p:cNvPr>
          <p:cNvSpPr txBox="1"/>
          <p:nvPr/>
        </p:nvSpPr>
        <p:spPr>
          <a:xfrm>
            <a:off x="2059661" y="3059668"/>
            <a:ext cx="1511929" cy="369332"/>
          </a:xfrm>
          <a:prstGeom prst="rect">
            <a:avLst/>
          </a:prstGeom>
          <a:noFill/>
        </p:spPr>
        <p:txBody>
          <a:bodyPr wrap="square" rtlCol="0">
            <a:spAutoFit/>
          </a:bodyPr>
          <a:lstStyle/>
          <a:p>
            <a:pPr algn="ctr"/>
            <a:r>
              <a:rPr lang="en-IN" b="1" dirty="0"/>
              <a:t>ACQUIRE</a:t>
            </a:r>
          </a:p>
        </p:txBody>
      </p:sp>
      <p:sp>
        <p:nvSpPr>
          <p:cNvPr id="10" name="Flowchart: Connector 9">
            <a:extLst>
              <a:ext uri="{FF2B5EF4-FFF2-40B4-BE49-F238E27FC236}">
                <a16:creationId xmlns:a16="http://schemas.microsoft.com/office/drawing/2014/main" id="{C8AC2A7D-40C3-4656-A294-D796210F4925}"/>
              </a:ext>
            </a:extLst>
          </p:cNvPr>
          <p:cNvSpPr/>
          <p:nvPr/>
        </p:nvSpPr>
        <p:spPr>
          <a:xfrm>
            <a:off x="5951144" y="2013903"/>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11" name="Straight Connector 10">
            <a:extLst>
              <a:ext uri="{FF2B5EF4-FFF2-40B4-BE49-F238E27FC236}">
                <a16:creationId xmlns:a16="http://schemas.microsoft.com/office/drawing/2014/main" id="{920CB534-1ED8-4B9B-9B39-3771130C31D5}"/>
              </a:ext>
            </a:extLst>
          </p:cNvPr>
          <p:cNvCxnSpPr>
            <a:cxnSpLocks/>
            <a:stCxn id="8" idx="5"/>
            <a:endCxn id="10" idx="3"/>
          </p:cNvCxnSpPr>
          <p:nvPr/>
        </p:nvCxnSpPr>
        <p:spPr>
          <a:xfrm flipV="1">
            <a:off x="3183447" y="2226412"/>
            <a:ext cx="2810124" cy="77682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F3012-A301-4035-9798-5F4B1B9BC325}"/>
              </a:ext>
            </a:extLst>
          </p:cNvPr>
          <p:cNvSpPr txBox="1"/>
          <p:nvPr/>
        </p:nvSpPr>
        <p:spPr>
          <a:xfrm>
            <a:off x="5340034" y="1650230"/>
            <a:ext cx="1511929" cy="369332"/>
          </a:xfrm>
          <a:prstGeom prst="rect">
            <a:avLst/>
          </a:prstGeom>
          <a:noFill/>
        </p:spPr>
        <p:txBody>
          <a:bodyPr wrap="square" rtlCol="0">
            <a:spAutoFit/>
          </a:bodyPr>
          <a:lstStyle/>
          <a:p>
            <a:pPr algn="ctr"/>
            <a:r>
              <a:rPr lang="en-IN" b="1" dirty="0"/>
              <a:t>PROCESS</a:t>
            </a:r>
          </a:p>
        </p:txBody>
      </p:sp>
      <p:sp>
        <p:nvSpPr>
          <p:cNvPr id="15" name="Flowchart: Connector 14">
            <a:extLst>
              <a:ext uri="{FF2B5EF4-FFF2-40B4-BE49-F238E27FC236}">
                <a16:creationId xmlns:a16="http://schemas.microsoft.com/office/drawing/2014/main" id="{35D5965C-D122-4483-8242-4335E8ACE14F}"/>
              </a:ext>
            </a:extLst>
          </p:cNvPr>
          <p:cNvSpPr/>
          <p:nvPr/>
        </p:nvSpPr>
        <p:spPr>
          <a:xfrm>
            <a:off x="8821272" y="2790732"/>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1B2BC3FB-98C4-4B83-B785-25653182F1CF}"/>
              </a:ext>
            </a:extLst>
          </p:cNvPr>
          <p:cNvCxnSpPr>
            <a:cxnSpLocks/>
            <a:stCxn id="15" idx="3"/>
            <a:endCxn id="10" idx="5"/>
          </p:cNvCxnSpPr>
          <p:nvPr/>
        </p:nvCxnSpPr>
        <p:spPr>
          <a:xfrm flipH="1" flipV="1">
            <a:off x="6198428" y="2226412"/>
            <a:ext cx="2665271" cy="776829"/>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8AA058-215D-42C4-8EA5-F47849FBE94A}"/>
              </a:ext>
            </a:extLst>
          </p:cNvPr>
          <p:cNvSpPr txBox="1"/>
          <p:nvPr/>
        </p:nvSpPr>
        <p:spPr>
          <a:xfrm>
            <a:off x="8312591" y="3059668"/>
            <a:ext cx="1511929" cy="369332"/>
          </a:xfrm>
          <a:prstGeom prst="rect">
            <a:avLst/>
          </a:prstGeom>
          <a:noFill/>
        </p:spPr>
        <p:txBody>
          <a:bodyPr wrap="square" rtlCol="0">
            <a:spAutoFit/>
          </a:bodyPr>
          <a:lstStyle/>
          <a:p>
            <a:pPr algn="ctr"/>
            <a:r>
              <a:rPr lang="en-IN" b="1" dirty="0"/>
              <a:t>INTERPRET</a:t>
            </a:r>
          </a:p>
        </p:txBody>
      </p:sp>
      <p:sp>
        <p:nvSpPr>
          <p:cNvPr id="29" name="Flowchart: Connector 28">
            <a:extLst>
              <a:ext uri="{FF2B5EF4-FFF2-40B4-BE49-F238E27FC236}">
                <a16:creationId xmlns:a16="http://schemas.microsoft.com/office/drawing/2014/main" id="{1CCEB16D-B289-40C2-A91B-EFB6EA2D83CB}"/>
              </a:ext>
            </a:extLst>
          </p:cNvPr>
          <p:cNvSpPr/>
          <p:nvPr/>
        </p:nvSpPr>
        <p:spPr>
          <a:xfrm>
            <a:off x="11629175" y="2015829"/>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30" name="Straight Connector 29">
            <a:extLst>
              <a:ext uri="{FF2B5EF4-FFF2-40B4-BE49-F238E27FC236}">
                <a16:creationId xmlns:a16="http://schemas.microsoft.com/office/drawing/2014/main" id="{CFDC650F-BFCE-487F-BB7E-FD12E83F4C73}"/>
              </a:ext>
            </a:extLst>
          </p:cNvPr>
          <p:cNvCxnSpPr>
            <a:cxnSpLocks/>
            <a:stCxn id="15" idx="5"/>
            <a:endCxn id="29" idx="2"/>
          </p:cNvCxnSpPr>
          <p:nvPr/>
        </p:nvCxnSpPr>
        <p:spPr>
          <a:xfrm flipV="1">
            <a:off x="9068556" y="2140314"/>
            <a:ext cx="2560619" cy="862927"/>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D185D77-F195-4F19-8F93-738B47535CF1}"/>
              </a:ext>
            </a:extLst>
          </p:cNvPr>
          <p:cNvSpPr/>
          <p:nvPr/>
        </p:nvSpPr>
        <p:spPr>
          <a:xfrm>
            <a:off x="10350375" y="1472589"/>
            <a:ext cx="1792586" cy="47234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mpd="db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INFORMATION </a:t>
            </a:r>
          </a:p>
        </p:txBody>
      </p:sp>
      <p:sp>
        <p:nvSpPr>
          <p:cNvPr id="38" name="Rectangle 37">
            <a:extLst>
              <a:ext uri="{FF2B5EF4-FFF2-40B4-BE49-F238E27FC236}">
                <a16:creationId xmlns:a16="http://schemas.microsoft.com/office/drawing/2014/main" id="{0F5D250E-7BF4-4C6E-960B-75483B4E1355}"/>
              </a:ext>
            </a:extLst>
          </p:cNvPr>
          <p:cNvSpPr/>
          <p:nvPr/>
        </p:nvSpPr>
        <p:spPr>
          <a:xfrm>
            <a:off x="3780976" y="3816530"/>
            <a:ext cx="1792586"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QUALITY  </a:t>
            </a:r>
          </a:p>
        </p:txBody>
      </p:sp>
      <p:sp>
        <p:nvSpPr>
          <p:cNvPr id="39" name="Rectangle 38">
            <a:extLst>
              <a:ext uri="{FF2B5EF4-FFF2-40B4-BE49-F238E27FC236}">
                <a16:creationId xmlns:a16="http://schemas.microsoft.com/office/drawing/2014/main" id="{52D42FE0-ECBC-49F9-91B4-6A2B9D728B93}"/>
              </a:ext>
            </a:extLst>
          </p:cNvPr>
          <p:cNvSpPr/>
          <p:nvPr/>
        </p:nvSpPr>
        <p:spPr>
          <a:xfrm>
            <a:off x="6646753" y="3816529"/>
            <a:ext cx="1665838"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QUANTITY  </a:t>
            </a:r>
          </a:p>
        </p:txBody>
      </p:sp>
      <p:cxnSp>
        <p:nvCxnSpPr>
          <p:cNvPr id="41" name="Straight Connector 40">
            <a:extLst>
              <a:ext uri="{FF2B5EF4-FFF2-40B4-BE49-F238E27FC236}">
                <a16:creationId xmlns:a16="http://schemas.microsoft.com/office/drawing/2014/main" id="{12827FF6-B3AE-40A5-9965-2496F36FD946}"/>
              </a:ext>
            </a:extLst>
          </p:cNvPr>
          <p:cNvCxnSpPr>
            <a:cxnSpLocks/>
          </p:cNvCxnSpPr>
          <p:nvPr/>
        </p:nvCxnSpPr>
        <p:spPr>
          <a:xfrm>
            <a:off x="6138427" y="3432923"/>
            <a:ext cx="60001" cy="161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9B4AC6-EB2F-4A31-9D23-83EC84E390D2}"/>
              </a:ext>
            </a:extLst>
          </p:cNvPr>
          <p:cNvCxnSpPr>
            <a:cxnSpLocks/>
          </p:cNvCxnSpPr>
          <p:nvPr/>
        </p:nvCxnSpPr>
        <p:spPr>
          <a:xfrm flipV="1">
            <a:off x="4843604" y="5051834"/>
            <a:ext cx="1354824" cy="511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47E19-C94A-4696-9E6E-1099F2E140A6}"/>
              </a:ext>
            </a:extLst>
          </p:cNvPr>
          <p:cNvCxnSpPr>
            <a:cxnSpLocks/>
          </p:cNvCxnSpPr>
          <p:nvPr/>
        </p:nvCxnSpPr>
        <p:spPr>
          <a:xfrm>
            <a:off x="6198428" y="5047308"/>
            <a:ext cx="1605659" cy="49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6A577-8603-4F0C-AE48-E1468AB90E2B}"/>
              </a:ext>
            </a:extLst>
          </p:cNvPr>
          <p:cNvCxnSpPr>
            <a:cxnSpLocks/>
            <a:stCxn id="38" idx="3"/>
            <a:endCxn id="39" idx="1"/>
          </p:cNvCxnSpPr>
          <p:nvPr/>
        </p:nvCxnSpPr>
        <p:spPr>
          <a:xfrm flipV="1">
            <a:off x="5573562" y="4000994"/>
            <a:ext cx="1073191" cy="1"/>
          </a:xfrm>
          <a:prstGeom prst="line">
            <a:avLst/>
          </a:prstGeom>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D732CE1-5EB7-4958-AED0-2C0C1DB3C480}"/>
              </a:ext>
            </a:extLst>
          </p:cNvPr>
          <p:cNvSpPr/>
          <p:nvPr/>
        </p:nvSpPr>
        <p:spPr>
          <a:xfrm>
            <a:off x="3510969" y="5563355"/>
            <a:ext cx="1792586"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RELIABILITY  </a:t>
            </a:r>
          </a:p>
        </p:txBody>
      </p:sp>
      <p:sp>
        <p:nvSpPr>
          <p:cNvPr id="55" name="Rectangle 54">
            <a:extLst>
              <a:ext uri="{FF2B5EF4-FFF2-40B4-BE49-F238E27FC236}">
                <a16:creationId xmlns:a16="http://schemas.microsoft.com/office/drawing/2014/main" id="{D9DD7640-7E86-4D46-9C3F-4946643DA59C}"/>
              </a:ext>
            </a:extLst>
          </p:cNvPr>
          <p:cNvSpPr/>
          <p:nvPr/>
        </p:nvSpPr>
        <p:spPr>
          <a:xfrm>
            <a:off x="7028686" y="5563355"/>
            <a:ext cx="1792586"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TIME </a:t>
            </a:r>
          </a:p>
        </p:txBody>
      </p:sp>
      <p:sp>
        <p:nvSpPr>
          <p:cNvPr id="59" name="Flowchart: Connector 58">
            <a:extLst>
              <a:ext uri="{FF2B5EF4-FFF2-40B4-BE49-F238E27FC236}">
                <a16:creationId xmlns:a16="http://schemas.microsoft.com/office/drawing/2014/main" id="{0C3099A3-9EBD-47D3-AA77-7F4C3B45AF7D}"/>
              </a:ext>
            </a:extLst>
          </p:cNvPr>
          <p:cNvSpPr/>
          <p:nvPr/>
        </p:nvSpPr>
        <p:spPr>
          <a:xfrm>
            <a:off x="4843604" y="2648248"/>
            <a:ext cx="2665271" cy="776829"/>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PETROPHYSICIST </a:t>
            </a:r>
          </a:p>
        </p:txBody>
      </p:sp>
      <p:sp>
        <p:nvSpPr>
          <p:cNvPr id="2" name="Slide Number Placeholder 1">
            <a:extLst>
              <a:ext uri="{FF2B5EF4-FFF2-40B4-BE49-F238E27FC236}">
                <a16:creationId xmlns:a16="http://schemas.microsoft.com/office/drawing/2014/main" id="{CACC016C-FA94-4790-B36A-0352A5727284}"/>
              </a:ext>
            </a:extLst>
          </p:cNvPr>
          <p:cNvSpPr>
            <a:spLocks noGrp="1"/>
          </p:cNvSpPr>
          <p:nvPr>
            <p:ph type="sldNum" sz="quarter" idx="12"/>
          </p:nvPr>
        </p:nvSpPr>
        <p:spPr/>
        <p:txBody>
          <a:bodyPr/>
          <a:lstStyle/>
          <a:p>
            <a:fld id="{C99F0135-F789-427A-93E0-6D6630919395}" type="slidenum">
              <a:rPr lang="en-IN" smtClean="0"/>
              <a:t>6</a:t>
            </a:fld>
            <a:endParaRPr lang="en-IN"/>
          </a:p>
        </p:txBody>
      </p:sp>
    </p:spTree>
    <p:extLst>
      <p:ext uri="{BB962C8B-B14F-4D97-AF65-F5344CB8AC3E}">
        <p14:creationId xmlns:p14="http://schemas.microsoft.com/office/powerpoint/2010/main" val="1789593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EED6-7752-450B-8D19-04096695479F}"/>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945AD1D1-2B36-49BD-8874-B3061860ED8C}"/>
              </a:ext>
            </a:extLst>
          </p:cNvPr>
          <p:cNvSpPr>
            <a:spLocks noGrp="1"/>
          </p:cNvSpPr>
          <p:nvPr>
            <p:ph type="sldNum" sz="quarter" idx="12"/>
          </p:nvPr>
        </p:nvSpPr>
        <p:spPr/>
        <p:txBody>
          <a:bodyPr/>
          <a:lstStyle/>
          <a:p>
            <a:fld id="{C99F0135-F789-427A-93E0-6D6630919395}" type="slidenum">
              <a:rPr lang="en-IN" smtClean="0"/>
              <a:t>60</a:t>
            </a:fld>
            <a:endParaRPr lang="en-IN"/>
          </a:p>
        </p:txBody>
      </p:sp>
      <p:pic>
        <p:nvPicPr>
          <p:cNvPr id="5" name="Content Placeholder 4">
            <a:extLst>
              <a:ext uri="{FF2B5EF4-FFF2-40B4-BE49-F238E27FC236}">
                <a16:creationId xmlns:a16="http://schemas.microsoft.com/office/drawing/2014/main" id="{AEA5625B-B39E-45CC-A541-D465C9195E07}"/>
              </a:ext>
            </a:extLst>
          </p:cNvPr>
          <p:cNvPicPr>
            <a:picLocks noGrp="1" noChangeAspect="1"/>
          </p:cNvPicPr>
          <p:nvPr>
            <p:ph idx="1"/>
          </p:nvPr>
        </p:nvPicPr>
        <p:blipFill rotWithShape="1">
          <a:blip r:embed="rId2"/>
          <a:srcRect l="7788" t="5648"/>
          <a:stretch/>
        </p:blipFill>
        <p:spPr>
          <a:xfrm>
            <a:off x="2220716" y="923925"/>
            <a:ext cx="7750567" cy="5249087"/>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93108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C5B32F0-396D-414A-A096-4028B8F74EC4}"/>
              </a:ext>
            </a:extLst>
          </p:cNvPr>
          <p:cNvPicPr>
            <a:picLocks noChangeAspect="1"/>
          </p:cNvPicPr>
          <p:nvPr/>
        </p:nvPicPr>
        <p:blipFill>
          <a:blip r:embed="rId2"/>
          <a:stretch>
            <a:fillRect/>
          </a:stretch>
        </p:blipFill>
        <p:spPr>
          <a:xfrm>
            <a:off x="5817389" y="2714016"/>
            <a:ext cx="4941426" cy="3150318"/>
          </a:xfrm>
          <a:prstGeom prst="rect">
            <a:avLst/>
          </a:prstGeom>
        </p:spPr>
      </p:pic>
      <p:sp>
        <p:nvSpPr>
          <p:cNvPr id="2" name="Title 1">
            <a:extLst>
              <a:ext uri="{FF2B5EF4-FFF2-40B4-BE49-F238E27FC236}">
                <a16:creationId xmlns:a16="http://schemas.microsoft.com/office/drawing/2014/main" id="{D84FF6E2-6430-44FE-891D-BB645F6DD0AF}"/>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92D8030B-2923-42E9-BE0F-71A2DA12BFB9}"/>
              </a:ext>
            </a:extLst>
          </p:cNvPr>
          <p:cNvSpPr>
            <a:spLocks noGrp="1"/>
          </p:cNvSpPr>
          <p:nvPr>
            <p:ph type="sldNum" sz="quarter" idx="12"/>
          </p:nvPr>
        </p:nvSpPr>
        <p:spPr/>
        <p:txBody>
          <a:bodyPr/>
          <a:lstStyle/>
          <a:p>
            <a:fld id="{C99F0135-F789-427A-93E0-6D6630919395}" type="slidenum">
              <a:rPr lang="en-IN" smtClean="0"/>
              <a:t>61</a:t>
            </a:fld>
            <a:endParaRPr lang="en-IN"/>
          </a:p>
        </p:txBody>
      </p:sp>
      <p:sp>
        <p:nvSpPr>
          <p:cNvPr id="9" name="TextBox 8">
            <a:extLst>
              <a:ext uri="{FF2B5EF4-FFF2-40B4-BE49-F238E27FC236}">
                <a16:creationId xmlns:a16="http://schemas.microsoft.com/office/drawing/2014/main" id="{CA86E09D-E1A7-4092-9443-41E88DC4E469}"/>
              </a:ext>
            </a:extLst>
          </p:cNvPr>
          <p:cNvSpPr txBox="1"/>
          <p:nvPr/>
        </p:nvSpPr>
        <p:spPr>
          <a:xfrm>
            <a:off x="3186820" y="2290527"/>
            <a:ext cx="1013988" cy="369332"/>
          </a:xfrm>
          <a:prstGeom prst="rect">
            <a:avLst/>
          </a:prstGeom>
          <a:noFill/>
        </p:spPr>
        <p:txBody>
          <a:bodyPr wrap="square" rtlCol="0">
            <a:spAutoFit/>
          </a:bodyPr>
          <a:lstStyle/>
          <a:p>
            <a:endParaRPr lang="en-IN" dirty="0">
              <a:ln>
                <a:solidFill>
                  <a:schemeClr val="tx1"/>
                </a:solidFill>
              </a:ln>
            </a:endParaRPr>
          </a:p>
        </p:txBody>
      </p:sp>
      <p:pic>
        <p:nvPicPr>
          <p:cNvPr id="16" name="Picture 15">
            <a:extLst>
              <a:ext uri="{FF2B5EF4-FFF2-40B4-BE49-F238E27FC236}">
                <a16:creationId xmlns:a16="http://schemas.microsoft.com/office/drawing/2014/main" id="{7F0AC275-9F44-4EA1-A938-18B9D25C10EF}"/>
              </a:ext>
            </a:extLst>
          </p:cNvPr>
          <p:cNvPicPr>
            <a:picLocks noChangeAspect="1"/>
          </p:cNvPicPr>
          <p:nvPr/>
        </p:nvPicPr>
        <p:blipFill>
          <a:blip r:embed="rId3"/>
          <a:stretch>
            <a:fillRect/>
          </a:stretch>
        </p:blipFill>
        <p:spPr>
          <a:xfrm>
            <a:off x="838200" y="2622983"/>
            <a:ext cx="4763585" cy="3150318"/>
          </a:xfrm>
          <a:prstGeom prst="rect">
            <a:avLst/>
          </a:prstGeom>
        </p:spPr>
      </p:pic>
      <p:cxnSp>
        <p:nvCxnSpPr>
          <p:cNvPr id="25" name="Straight Connector 24">
            <a:extLst>
              <a:ext uri="{FF2B5EF4-FFF2-40B4-BE49-F238E27FC236}">
                <a16:creationId xmlns:a16="http://schemas.microsoft.com/office/drawing/2014/main" id="{C86BB95B-1C1D-43D8-A0C8-15D4469D0C29}"/>
              </a:ext>
            </a:extLst>
          </p:cNvPr>
          <p:cNvCxnSpPr>
            <a:cxnSpLocks/>
          </p:cNvCxnSpPr>
          <p:nvPr/>
        </p:nvCxnSpPr>
        <p:spPr>
          <a:xfrm>
            <a:off x="2942055" y="2714016"/>
            <a:ext cx="0" cy="2752927"/>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005937DA-CFD7-4FAD-9750-1C904C59C466}"/>
              </a:ext>
            </a:extLst>
          </p:cNvPr>
          <p:cNvCxnSpPr>
            <a:cxnSpLocks/>
          </p:cNvCxnSpPr>
          <p:nvPr/>
        </p:nvCxnSpPr>
        <p:spPr>
          <a:xfrm>
            <a:off x="3837000" y="2714016"/>
            <a:ext cx="0" cy="2752927"/>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C96C9126-2E53-4534-B5A9-B47591501F6A}"/>
              </a:ext>
            </a:extLst>
          </p:cNvPr>
          <p:cNvCxnSpPr>
            <a:cxnSpLocks/>
          </p:cNvCxnSpPr>
          <p:nvPr/>
        </p:nvCxnSpPr>
        <p:spPr>
          <a:xfrm>
            <a:off x="4624940" y="2714016"/>
            <a:ext cx="0" cy="2752927"/>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D2DF9665-DCA7-4483-A118-0E327C873F7D}"/>
              </a:ext>
            </a:extLst>
          </p:cNvPr>
          <p:cNvCxnSpPr>
            <a:cxnSpLocks/>
          </p:cNvCxnSpPr>
          <p:nvPr/>
        </p:nvCxnSpPr>
        <p:spPr>
          <a:xfrm>
            <a:off x="8457642" y="2791836"/>
            <a:ext cx="0" cy="2616739"/>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924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59AC3D-E246-4FED-9178-7423FB379953}"/>
              </a:ext>
            </a:extLst>
          </p:cNvPr>
          <p:cNvSpPr>
            <a:spLocks noGrp="1"/>
          </p:cNvSpPr>
          <p:nvPr>
            <p:ph type="sldNum" sz="quarter" idx="12"/>
          </p:nvPr>
        </p:nvSpPr>
        <p:spPr/>
        <p:txBody>
          <a:bodyPr/>
          <a:lstStyle/>
          <a:p>
            <a:fld id="{C99F0135-F789-427A-93E0-6D6630919395}" type="slidenum">
              <a:rPr lang="en-IN" smtClean="0"/>
              <a:t>62</a:t>
            </a:fld>
            <a:endParaRPr lang="en-IN"/>
          </a:p>
        </p:txBody>
      </p:sp>
      <p:pic>
        <p:nvPicPr>
          <p:cNvPr id="6" name="Picture 5" descr="A screenshot of a cell phone&#10;&#10;Description automatically generated">
            <a:extLst>
              <a:ext uri="{FF2B5EF4-FFF2-40B4-BE49-F238E27FC236}">
                <a16:creationId xmlns:a16="http://schemas.microsoft.com/office/drawing/2014/main" id="{B39CA247-69F7-4C9D-8B82-5A2A95A95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57" y="2723745"/>
            <a:ext cx="3440349" cy="3353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screenshot of a cell phone&#10;&#10;Description automatically generated">
            <a:extLst>
              <a:ext uri="{FF2B5EF4-FFF2-40B4-BE49-F238E27FC236}">
                <a16:creationId xmlns:a16="http://schemas.microsoft.com/office/drawing/2014/main" id="{78D9CEA3-C6C1-493A-BFF0-CF6955858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418" y="2493556"/>
            <a:ext cx="4513634" cy="3593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screenshot of a cell phone&#10;&#10;Description automatically generated">
            <a:extLst>
              <a:ext uri="{FF2B5EF4-FFF2-40B4-BE49-F238E27FC236}">
                <a16:creationId xmlns:a16="http://schemas.microsoft.com/office/drawing/2014/main" id="{D6722876-EF80-4EF5-941E-362C17954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0962" y="2704289"/>
            <a:ext cx="3861881" cy="3374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881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52B7A50A-E9BC-4A51-865C-595EF387D675}"/>
              </a:ext>
            </a:extLst>
          </p:cNvPr>
          <p:cNvSpPr/>
          <p:nvPr/>
        </p:nvSpPr>
        <p:spPr>
          <a:xfrm>
            <a:off x="860078" y="2014397"/>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90ECF24C-6CCC-4C29-9636-0ED0D328CD72}"/>
              </a:ext>
            </a:extLst>
          </p:cNvPr>
          <p:cNvSpPr/>
          <p:nvPr/>
        </p:nvSpPr>
        <p:spPr>
          <a:xfrm>
            <a:off x="108640" y="1472590"/>
            <a:ext cx="1792586" cy="47234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mpd="db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DATA </a:t>
            </a:r>
          </a:p>
        </p:txBody>
      </p:sp>
      <p:cxnSp>
        <p:nvCxnSpPr>
          <p:cNvPr id="7" name="Straight Connector 6">
            <a:extLst>
              <a:ext uri="{FF2B5EF4-FFF2-40B4-BE49-F238E27FC236}">
                <a16:creationId xmlns:a16="http://schemas.microsoft.com/office/drawing/2014/main" id="{8DD21B32-C2D7-4339-B9C8-4C3A4230ABBE}"/>
              </a:ext>
            </a:extLst>
          </p:cNvPr>
          <p:cNvCxnSpPr>
            <a:cxnSpLocks/>
            <a:stCxn id="4" idx="5"/>
            <a:endCxn id="8" idx="2"/>
          </p:cNvCxnSpPr>
          <p:nvPr/>
        </p:nvCxnSpPr>
        <p:spPr>
          <a:xfrm>
            <a:off x="1107362" y="2226906"/>
            <a:ext cx="1828801" cy="688311"/>
          </a:xfrm>
          <a:prstGeom prst="line">
            <a:avLst/>
          </a:prstGeom>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95B2D342-7B76-41F9-A6E0-3514D41822CF}"/>
              </a:ext>
            </a:extLst>
          </p:cNvPr>
          <p:cNvSpPr/>
          <p:nvPr/>
        </p:nvSpPr>
        <p:spPr>
          <a:xfrm>
            <a:off x="2936163" y="2790732"/>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9" name="TextBox 8">
            <a:extLst>
              <a:ext uri="{FF2B5EF4-FFF2-40B4-BE49-F238E27FC236}">
                <a16:creationId xmlns:a16="http://schemas.microsoft.com/office/drawing/2014/main" id="{FE8119BF-983F-406A-B839-9DB3F82C83CA}"/>
              </a:ext>
            </a:extLst>
          </p:cNvPr>
          <p:cNvSpPr txBox="1"/>
          <p:nvPr/>
        </p:nvSpPr>
        <p:spPr>
          <a:xfrm>
            <a:off x="2059661" y="3059668"/>
            <a:ext cx="1511929" cy="369332"/>
          </a:xfrm>
          <a:prstGeom prst="rect">
            <a:avLst/>
          </a:prstGeom>
          <a:noFill/>
        </p:spPr>
        <p:txBody>
          <a:bodyPr wrap="square" rtlCol="0">
            <a:spAutoFit/>
          </a:bodyPr>
          <a:lstStyle/>
          <a:p>
            <a:pPr algn="ctr"/>
            <a:r>
              <a:rPr lang="en-IN" b="1" dirty="0"/>
              <a:t>ACQUIRE</a:t>
            </a:r>
          </a:p>
        </p:txBody>
      </p:sp>
      <p:sp>
        <p:nvSpPr>
          <p:cNvPr id="10" name="Flowchart: Connector 9">
            <a:extLst>
              <a:ext uri="{FF2B5EF4-FFF2-40B4-BE49-F238E27FC236}">
                <a16:creationId xmlns:a16="http://schemas.microsoft.com/office/drawing/2014/main" id="{C8AC2A7D-40C3-4656-A294-D796210F4925}"/>
              </a:ext>
            </a:extLst>
          </p:cNvPr>
          <p:cNvSpPr/>
          <p:nvPr/>
        </p:nvSpPr>
        <p:spPr>
          <a:xfrm>
            <a:off x="5951144" y="2013903"/>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11" name="Straight Connector 10">
            <a:extLst>
              <a:ext uri="{FF2B5EF4-FFF2-40B4-BE49-F238E27FC236}">
                <a16:creationId xmlns:a16="http://schemas.microsoft.com/office/drawing/2014/main" id="{920CB534-1ED8-4B9B-9B39-3771130C31D5}"/>
              </a:ext>
            </a:extLst>
          </p:cNvPr>
          <p:cNvCxnSpPr>
            <a:cxnSpLocks/>
            <a:stCxn id="8" idx="5"/>
            <a:endCxn id="10" idx="3"/>
          </p:cNvCxnSpPr>
          <p:nvPr/>
        </p:nvCxnSpPr>
        <p:spPr>
          <a:xfrm flipV="1">
            <a:off x="3183447" y="2226412"/>
            <a:ext cx="2810124" cy="77682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F3012-A301-4035-9798-5F4B1B9BC325}"/>
              </a:ext>
            </a:extLst>
          </p:cNvPr>
          <p:cNvSpPr txBox="1"/>
          <p:nvPr/>
        </p:nvSpPr>
        <p:spPr>
          <a:xfrm>
            <a:off x="5340034" y="1650230"/>
            <a:ext cx="1511929" cy="369332"/>
          </a:xfrm>
          <a:prstGeom prst="rect">
            <a:avLst/>
          </a:prstGeom>
          <a:noFill/>
        </p:spPr>
        <p:txBody>
          <a:bodyPr wrap="square" rtlCol="0">
            <a:spAutoFit/>
          </a:bodyPr>
          <a:lstStyle/>
          <a:p>
            <a:pPr algn="ctr"/>
            <a:r>
              <a:rPr lang="en-IN" b="1" dirty="0"/>
              <a:t>PROCESS</a:t>
            </a:r>
          </a:p>
        </p:txBody>
      </p:sp>
      <p:sp>
        <p:nvSpPr>
          <p:cNvPr id="15" name="Flowchart: Connector 14">
            <a:extLst>
              <a:ext uri="{FF2B5EF4-FFF2-40B4-BE49-F238E27FC236}">
                <a16:creationId xmlns:a16="http://schemas.microsoft.com/office/drawing/2014/main" id="{35D5965C-D122-4483-8242-4335E8ACE14F}"/>
              </a:ext>
            </a:extLst>
          </p:cNvPr>
          <p:cNvSpPr/>
          <p:nvPr/>
        </p:nvSpPr>
        <p:spPr>
          <a:xfrm>
            <a:off x="8821272" y="2790732"/>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1B2BC3FB-98C4-4B83-B785-25653182F1CF}"/>
              </a:ext>
            </a:extLst>
          </p:cNvPr>
          <p:cNvCxnSpPr>
            <a:cxnSpLocks/>
            <a:stCxn id="15" idx="3"/>
            <a:endCxn id="10" idx="5"/>
          </p:cNvCxnSpPr>
          <p:nvPr/>
        </p:nvCxnSpPr>
        <p:spPr>
          <a:xfrm flipH="1" flipV="1">
            <a:off x="6198428" y="2226412"/>
            <a:ext cx="2665271" cy="776829"/>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8AA058-215D-42C4-8EA5-F47849FBE94A}"/>
              </a:ext>
            </a:extLst>
          </p:cNvPr>
          <p:cNvSpPr txBox="1"/>
          <p:nvPr/>
        </p:nvSpPr>
        <p:spPr>
          <a:xfrm>
            <a:off x="8312591" y="3059668"/>
            <a:ext cx="1511929" cy="369332"/>
          </a:xfrm>
          <a:prstGeom prst="rect">
            <a:avLst/>
          </a:prstGeom>
          <a:noFill/>
        </p:spPr>
        <p:txBody>
          <a:bodyPr wrap="square" rtlCol="0">
            <a:spAutoFit/>
          </a:bodyPr>
          <a:lstStyle/>
          <a:p>
            <a:pPr algn="ctr"/>
            <a:r>
              <a:rPr lang="en-IN" b="1" dirty="0"/>
              <a:t>INTERPRET</a:t>
            </a:r>
          </a:p>
        </p:txBody>
      </p:sp>
      <p:sp>
        <p:nvSpPr>
          <p:cNvPr id="29" name="Flowchart: Connector 28">
            <a:extLst>
              <a:ext uri="{FF2B5EF4-FFF2-40B4-BE49-F238E27FC236}">
                <a16:creationId xmlns:a16="http://schemas.microsoft.com/office/drawing/2014/main" id="{1CCEB16D-B289-40C2-A91B-EFB6EA2D83CB}"/>
              </a:ext>
            </a:extLst>
          </p:cNvPr>
          <p:cNvSpPr/>
          <p:nvPr/>
        </p:nvSpPr>
        <p:spPr>
          <a:xfrm>
            <a:off x="11629175" y="2015829"/>
            <a:ext cx="289711" cy="248970"/>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cxnSp>
        <p:nvCxnSpPr>
          <p:cNvPr id="30" name="Straight Connector 29">
            <a:extLst>
              <a:ext uri="{FF2B5EF4-FFF2-40B4-BE49-F238E27FC236}">
                <a16:creationId xmlns:a16="http://schemas.microsoft.com/office/drawing/2014/main" id="{CFDC650F-BFCE-487F-BB7E-FD12E83F4C73}"/>
              </a:ext>
            </a:extLst>
          </p:cNvPr>
          <p:cNvCxnSpPr>
            <a:cxnSpLocks/>
            <a:stCxn id="15" idx="5"/>
            <a:endCxn id="29" idx="2"/>
          </p:cNvCxnSpPr>
          <p:nvPr/>
        </p:nvCxnSpPr>
        <p:spPr>
          <a:xfrm flipV="1">
            <a:off x="9068556" y="2140314"/>
            <a:ext cx="2560619" cy="862927"/>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D185D77-F195-4F19-8F93-738B47535CF1}"/>
              </a:ext>
            </a:extLst>
          </p:cNvPr>
          <p:cNvSpPr/>
          <p:nvPr/>
        </p:nvSpPr>
        <p:spPr>
          <a:xfrm>
            <a:off x="10350375" y="1472589"/>
            <a:ext cx="1792586" cy="47234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mpd="db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INFORMATION </a:t>
            </a:r>
          </a:p>
        </p:txBody>
      </p:sp>
      <p:sp>
        <p:nvSpPr>
          <p:cNvPr id="38" name="Rectangle 37">
            <a:extLst>
              <a:ext uri="{FF2B5EF4-FFF2-40B4-BE49-F238E27FC236}">
                <a16:creationId xmlns:a16="http://schemas.microsoft.com/office/drawing/2014/main" id="{0F5D250E-7BF4-4C6E-960B-75483B4E1355}"/>
              </a:ext>
            </a:extLst>
          </p:cNvPr>
          <p:cNvSpPr/>
          <p:nvPr/>
        </p:nvSpPr>
        <p:spPr>
          <a:xfrm>
            <a:off x="3780976" y="3816530"/>
            <a:ext cx="1792586"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QUALITY  </a:t>
            </a:r>
          </a:p>
        </p:txBody>
      </p:sp>
      <p:sp>
        <p:nvSpPr>
          <p:cNvPr id="39" name="Rectangle 38">
            <a:extLst>
              <a:ext uri="{FF2B5EF4-FFF2-40B4-BE49-F238E27FC236}">
                <a16:creationId xmlns:a16="http://schemas.microsoft.com/office/drawing/2014/main" id="{52D42FE0-ECBC-49F9-91B4-6A2B9D728B93}"/>
              </a:ext>
            </a:extLst>
          </p:cNvPr>
          <p:cNvSpPr/>
          <p:nvPr/>
        </p:nvSpPr>
        <p:spPr>
          <a:xfrm>
            <a:off x="6646753" y="3816529"/>
            <a:ext cx="1665838"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QUANTITY  </a:t>
            </a:r>
          </a:p>
        </p:txBody>
      </p:sp>
      <p:cxnSp>
        <p:nvCxnSpPr>
          <p:cNvPr id="41" name="Straight Connector 40">
            <a:extLst>
              <a:ext uri="{FF2B5EF4-FFF2-40B4-BE49-F238E27FC236}">
                <a16:creationId xmlns:a16="http://schemas.microsoft.com/office/drawing/2014/main" id="{12827FF6-B3AE-40A5-9965-2496F36FD946}"/>
              </a:ext>
            </a:extLst>
          </p:cNvPr>
          <p:cNvCxnSpPr>
            <a:cxnSpLocks/>
          </p:cNvCxnSpPr>
          <p:nvPr/>
        </p:nvCxnSpPr>
        <p:spPr>
          <a:xfrm>
            <a:off x="6138427" y="3432923"/>
            <a:ext cx="60001" cy="161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9B4AC6-EB2F-4A31-9D23-83EC84E390D2}"/>
              </a:ext>
            </a:extLst>
          </p:cNvPr>
          <p:cNvCxnSpPr>
            <a:cxnSpLocks/>
          </p:cNvCxnSpPr>
          <p:nvPr/>
        </p:nvCxnSpPr>
        <p:spPr>
          <a:xfrm flipV="1">
            <a:off x="4843604" y="5051834"/>
            <a:ext cx="1354824" cy="511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47E19-C94A-4696-9E6E-1099F2E140A6}"/>
              </a:ext>
            </a:extLst>
          </p:cNvPr>
          <p:cNvCxnSpPr>
            <a:cxnSpLocks/>
          </p:cNvCxnSpPr>
          <p:nvPr/>
        </p:nvCxnSpPr>
        <p:spPr>
          <a:xfrm>
            <a:off x="6198428" y="5047308"/>
            <a:ext cx="1605659" cy="49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6A577-8603-4F0C-AE48-E1468AB90E2B}"/>
              </a:ext>
            </a:extLst>
          </p:cNvPr>
          <p:cNvCxnSpPr>
            <a:cxnSpLocks/>
            <a:stCxn id="38" idx="3"/>
            <a:endCxn id="39" idx="1"/>
          </p:cNvCxnSpPr>
          <p:nvPr/>
        </p:nvCxnSpPr>
        <p:spPr>
          <a:xfrm flipV="1">
            <a:off x="5573562" y="4000994"/>
            <a:ext cx="1073191" cy="1"/>
          </a:xfrm>
          <a:prstGeom prst="line">
            <a:avLst/>
          </a:prstGeom>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D732CE1-5EB7-4958-AED0-2C0C1DB3C480}"/>
              </a:ext>
            </a:extLst>
          </p:cNvPr>
          <p:cNvSpPr/>
          <p:nvPr/>
        </p:nvSpPr>
        <p:spPr>
          <a:xfrm>
            <a:off x="3510969" y="5563355"/>
            <a:ext cx="1792586"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RELIABILITY  </a:t>
            </a:r>
          </a:p>
        </p:txBody>
      </p:sp>
      <p:sp>
        <p:nvSpPr>
          <p:cNvPr id="55" name="Rectangle 54">
            <a:extLst>
              <a:ext uri="{FF2B5EF4-FFF2-40B4-BE49-F238E27FC236}">
                <a16:creationId xmlns:a16="http://schemas.microsoft.com/office/drawing/2014/main" id="{D9DD7640-7E86-4D46-9C3F-4946643DA59C}"/>
              </a:ext>
            </a:extLst>
          </p:cNvPr>
          <p:cNvSpPr/>
          <p:nvPr/>
        </p:nvSpPr>
        <p:spPr>
          <a:xfrm>
            <a:off x="7028686" y="5563355"/>
            <a:ext cx="1792586" cy="3689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TIME </a:t>
            </a:r>
          </a:p>
        </p:txBody>
      </p:sp>
      <p:sp>
        <p:nvSpPr>
          <p:cNvPr id="59" name="Flowchart: Connector 58">
            <a:extLst>
              <a:ext uri="{FF2B5EF4-FFF2-40B4-BE49-F238E27FC236}">
                <a16:creationId xmlns:a16="http://schemas.microsoft.com/office/drawing/2014/main" id="{0C3099A3-9EBD-47D3-AA77-7F4C3B45AF7D}"/>
              </a:ext>
            </a:extLst>
          </p:cNvPr>
          <p:cNvSpPr/>
          <p:nvPr/>
        </p:nvSpPr>
        <p:spPr>
          <a:xfrm>
            <a:off x="4843604" y="2648248"/>
            <a:ext cx="2665271" cy="776829"/>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PETROPHYSICIST </a:t>
            </a:r>
          </a:p>
        </p:txBody>
      </p:sp>
      <p:sp>
        <p:nvSpPr>
          <p:cNvPr id="25" name="Thought Bubble: Cloud 24">
            <a:extLst>
              <a:ext uri="{FF2B5EF4-FFF2-40B4-BE49-F238E27FC236}">
                <a16:creationId xmlns:a16="http://schemas.microsoft.com/office/drawing/2014/main" id="{DDC0C138-5235-4F65-9A72-FF6ECC10087A}"/>
              </a:ext>
            </a:extLst>
          </p:cNvPr>
          <p:cNvSpPr/>
          <p:nvPr/>
        </p:nvSpPr>
        <p:spPr>
          <a:xfrm rot="21403712">
            <a:off x="6817643" y="372487"/>
            <a:ext cx="3585991" cy="1764157"/>
          </a:xfrm>
          <a:prstGeom prst="cloudCallout">
            <a:avLst>
              <a:gd name="adj1" fmla="val -61749"/>
              <a:gd name="adj2" fmla="val 7879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82F80F68-1EA1-463B-A363-3A26352D951C}"/>
              </a:ext>
            </a:extLst>
          </p:cNvPr>
          <p:cNvSpPr/>
          <p:nvPr/>
        </p:nvSpPr>
        <p:spPr>
          <a:xfrm rot="21116737">
            <a:off x="7190116" y="920982"/>
            <a:ext cx="2936697"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dirty="0">
                <a:solidFill>
                  <a:srgbClr val="000000"/>
                </a:solidFill>
                <a:latin typeface="Times New Roman" panose="02020603050405020304" pitchFamily="18" charset="0"/>
                <a:ea typeface="Times New Roman" panose="02020603050405020304" pitchFamily="18" charset="0"/>
              </a:rPr>
              <a:t>Regression-based techniques </a:t>
            </a:r>
            <a:endParaRPr lang="en-IN" dirty="0"/>
          </a:p>
        </p:txBody>
      </p:sp>
      <p:sp>
        <p:nvSpPr>
          <p:cNvPr id="2" name="Slide Number Placeholder 1">
            <a:extLst>
              <a:ext uri="{FF2B5EF4-FFF2-40B4-BE49-F238E27FC236}">
                <a16:creationId xmlns:a16="http://schemas.microsoft.com/office/drawing/2014/main" id="{4773DB00-6F75-46F0-BBB1-C9DEEC158F00}"/>
              </a:ext>
            </a:extLst>
          </p:cNvPr>
          <p:cNvSpPr>
            <a:spLocks noGrp="1"/>
          </p:cNvSpPr>
          <p:nvPr>
            <p:ph type="sldNum" sz="quarter" idx="12"/>
          </p:nvPr>
        </p:nvSpPr>
        <p:spPr/>
        <p:txBody>
          <a:bodyPr/>
          <a:lstStyle/>
          <a:p>
            <a:fld id="{C99F0135-F789-427A-93E0-6D6630919395}" type="slidenum">
              <a:rPr lang="en-IN" smtClean="0"/>
              <a:t>7</a:t>
            </a:fld>
            <a:endParaRPr lang="en-IN"/>
          </a:p>
        </p:txBody>
      </p:sp>
    </p:spTree>
    <p:extLst>
      <p:ext uri="{BB962C8B-B14F-4D97-AF65-F5344CB8AC3E}">
        <p14:creationId xmlns:p14="http://schemas.microsoft.com/office/powerpoint/2010/main" val="3422312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40CF26-F6C7-47C7-8382-11D9A114EBDC}"/>
              </a:ext>
            </a:extLst>
          </p:cNvPr>
          <p:cNvSpPr/>
          <p:nvPr/>
        </p:nvSpPr>
        <p:spPr>
          <a:xfrm>
            <a:off x="4273234" y="292856"/>
            <a:ext cx="3612334" cy="62468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u="sng" dirty="0">
                <a:ln w="0"/>
                <a:solidFill>
                  <a:schemeClr val="tx1"/>
                </a:solidFill>
                <a:effectLst>
                  <a:outerShdw blurRad="38100" dist="19050" dir="2700000" algn="tl" rotWithShape="0">
                    <a:schemeClr val="dk1">
                      <a:alpha val="40000"/>
                    </a:schemeClr>
                  </a:outerShdw>
                </a:effectLst>
              </a:rPr>
              <a:t> REGRESSION EQUATION</a:t>
            </a:r>
          </a:p>
        </p:txBody>
      </p:sp>
      <p:sp>
        <p:nvSpPr>
          <p:cNvPr id="5" name="Rectangle 4">
            <a:extLst>
              <a:ext uri="{FF2B5EF4-FFF2-40B4-BE49-F238E27FC236}">
                <a16:creationId xmlns:a16="http://schemas.microsoft.com/office/drawing/2014/main" id="{C838D46A-AFC0-4640-BB11-5843DE515F22}"/>
              </a:ext>
            </a:extLst>
          </p:cNvPr>
          <p:cNvSpPr/>
          <p:nvPr/>
        </p:nvSpPr>
        <p:spPr>
          <a:xfrm>
            <a:off x="145608" y="177071"/>
            <a:ext cx="3106849" cy="6020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a:t> OBJECTIVE</a:t>
            </a:r>
            <a:endParaRPr lang="en-IN" sz="1500" b="1" dirty="0"/>
          </a:p>
        </p:txBody>
      </p:sp>
      <p:sp>
        <p:nvSpPr>
          <p:cNvPr id="6" name="Rectangle 5">
            <a:extLst>
              <a:ext uri="{FF2B5EF4-FFF2-40B4-BE49-F238E27FC236}">
                <a16:creationId xmlns:a16="http://schemas.microsoft.com/office/drawing/2014/main" id="{7C3F04A3-AD76-4B3B-8529-14447B945927}"/>
              </a:ext>
            </a:extLst>
          </p:cNvPr>
          <p:cNvSpPr/>
          <p:nvPr/>
        </p:nvSpPr>
        <p:spPr>
          <a:xfrm>
            <a:off x="448145" y="917545"/>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 Prediction, Interpolation , Classification</a:t>
            </a:r>
          </a:p>
        </p:txBody>
      </p:sp>
      <p:sp>
        <p:nvSpPr>
          <p:cNvPr id="7" name="Rectangle 6">
            <a:extLst>
              <a:ext uri="{FF2B5EF4-FFF2-40B4-BE49-F238E27FC236}">
                <a16:creationId xmlns:a16="http://schemas.microsoft.com/office/drawing/2014/main" id="{598D2165-D554-438E-8C97-23E5D4A14A5B}"/>
              </a:ext>
            </a:extLst>
          </p:cNvPr>
          <p:cNvSpPr/>
          <p:nvPr/>
        </p:nvSpPr>
        <p:spPr>
          <a:xfrm>
            <a:off x="5504506" y="1351374"/>
            <a:ext cx="2806575" cy="6020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a:t> INPUT/OUTPUT VARIABLES</a:t>
            </a:r>
          </a:p>
        </p:txBody>
      </p:sp>
      <p:sp>
        <p:nvSpPr>
          <p:cNvPr id="8" name="Rectangle 7">
            <a:extLst>
              <a:ext uri="{FF2B5EF4-FFF2-40B4-BE49-F238E27FC236}">
                <a16:creationId xmlns:a16="http://schemas.microsoft.com/office/drawing/2014/main" id="{59521126-4CE5-4C59-98FE-00CD360463D5}"/>
              </a:ext>
            </a:extLst>
          </p:cNvPr>
          <p:cNvSpPr/>
          <p:nvPr/>
        </p:nvSpPr>
        <p:spPr>
          <a:xfrm>
            <a:off x="8711687" y="397267"/>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b="1" dirty="0"/>
              <a:t> </a:t>
            </a:r>
            <a:r>
              <a:rPr lang="en-IN" sz="1200" b="1" dirty="0"/>
              <a:t>Number of features/input variables present</a:t>
            </a:r>
          </a:p>
        </p:txBody>
      </p:sp>
      <p:sp>
        <p:nvSpPr>
          <p:cNvPr id="9" name="Rectangle 8">
            <a:extLst>
              <a:ext uri="{FF2B5EF4-FFF2-40B4-BE49-F238E27FC236}">
                <a16:creationId xmlns:a16="http://schemas.microsoft.com/office/drawing/2014/main" id="{D64D7B84-2CCB-4F02-9F16-86BE425AE529}"/>
              </a:ext>
            </a:extLst>
          </p:cNvPr>
          <p:cNvSpPr/>
          <p:nvPr/>
        </p:nvSpPr>
        <p:spPr>
          <a:xfrm>
            <a:off x="8711685" y="949519"/>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 Correlation between I/O variable</a:t>
            </a:r>
          </a:p>
        </p:txBody>
      </p:sp>
      <p:sp>
        <p:nvSpPr>
          <p:cNvPr id="10" name="Rectangle 9">
            <a:extLst>
              <a:ext uri="{FF2B5EF4-FFF2-40B4-BE49-F238E27FC236}">
                <a16:creationId xmlns:a16="http://schemas.microsoft.com/office/drawing/2014/main" id="{EE4B128B-FDDB-4DA9-BFE1-23A8823A236F}"/>
              </a:ext>
            </a:extLst>
          </p:cNvPr>
          <p:cNvSpPr/>
          <p:nvPr/>
        </p:nvSpPr>
        <p:spPr>
          <a:xfrm>
            <a:off x="8711686" y="1510445"/>
            <a:ext cx="3106849" cy="30852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 Independency and or consistency between input variables</a:t>
            </a:r>
          </a:p>
        </p:txBody>
      </p:sp>
      <p:sp>
        <p:nvSpPr>
          <p:cNvPr id="11" name="Rectangle 10">
            <a:extLst>
              <a:ext uri="{FF2B5EF4-FFF2-40B4-BE49-F238E27FC236}">
                <a16:creationId xmlns:a16="http://schemas.microsoft.com/office/drawing/2014/main" id="{07FF08C8-0569-460B-848F-53608AC80492}"/>
              </a:ext>
            </a:extLst>
          </p:cNvPr>
          <p:cNvSpPr/>
          <p:nvPr/>
        </p:nvSpPr>
        <p:spPr>
          <a:xfrm>
            <a:off x="8711685" y="2035215"/>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Algorithm</a:t>
            </a:r>
          </a:p>
        </p:txBody>
      </p:sp>
      <p:sp>
        <p:nvSpPr>
          <p:cNvPr id="12" name="Rectangle 11">
            <a:extLst>
              <a:ext uri="{FF2B5EF4-FFF2-40B4-BE49-F238E27FC236}">
                <a16:creationId xmlns:a16="http://schemas.microsoft.com/office/drawing/2014/main" id="{2C4CAE69-9944-44DF-AC91-4C2CD3A52CD8}"/>
              </a:ext>
            </a:extLst>
          </p:cNvPr>
          <p:cNvSpPr/>
          <p:nvPr/>
        </p:nvSpPr>
        <p:spPr>
          <a:xfrm>
            <a:off x="295744" y="3276820"/>
            <a:ext cx="2806575" cy="4662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a:t> DATA WRANGLING</a:t>
            </a:r>
          </a:p>
        </p:txBody>
      </p:sp>
      <p:sp>
        <p:nvSpPr>
          <p:cNvPr id="14" name="Rectangle 13">
            <a:extLst>
              <a:ext uri="{FF2B5EF4-FFF2-40B4-BE49-F238E27FC236}">
                <a16:creationId xmlns:a16="http://schemas.microsoft.com/office/drawing/2014/main" id="{B3F9016C-2272-42CE-8469-F53BAC981CAC}"/>
              </a:ext>
            </a:extLst>
          </p:cNvPr>
          <p:cNvSpPr/>
          <p:nvPr/>
        </p:nvSpPr>
        <p:spPr>
          <a:xfrm>
            <a:off x="740117" y="3885088"/>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 Scaling of Data</a:t>
            </a:r>
          </a:p>
        </p:txBody>
      </p:sp>
      <p:sp>
        <p:nvSpPr>
          <p:cNvPr id="15" name="Rectangle 14">
            <a:extLst>
              <a:ext uri="{FF2B5EF4-FFF2-40B4-BE49-F238E27FC236}">
                <a16:creationId xmlns:a16="http://schemas.microsoft.com/office/drawing/2014/main" id="{AAE5512F-0005-4EB4-8311-DA4084174C4A}"/>
              </a:ext>
            </a:extLst>
          </p:cNvPr>
          <p:cNvSpPr/>
          <p:nvPr/>
        </p:nvSpPr>
        <p:spPr>
          <a:xfrm>
            <a:off x="740116" y="4263198"/>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 Outlier Removal</a:t>
            </a:r>
          </a:p>
        </p:txBody>
      </p:sp>
      <p:sp>
        <p:nvSpPr>
          <p:cNvPr id="16" name="Rectangle 15">
            <a:extLst>
              <a:ext uri="{FF2B5EF4-FFF2-40B4-BE49-F238E27FC236}">
                <a16:creationId xmlns:a16="http://schemas.microsoft.com/office/drawing/2014/main" id="{DE092DB4-212C-484E-8A7B-4690900F1AEF}"/>
              </a:ext>
            </a:extLst>
          </p:cNvPr>
          <p:cNvSpPr/>
          <p:nvPr/>
        </p:nvSpPr>
        <p:spPr>
          <a:xfrm>
            <a:off x="740116" y="4679609"/>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200" b="1" dirty="0"/>
              <a:t> Feature Selection/Extraction/Removal</a:t>
            </a:r>
          </a:p>
        </p:txBody>
      </p:sp>
      <p:sp>
        <p:nvSpPr>
          <p:cNvPr id="17" name="Rectangle 16">
            <a:extLst>
              <a:ext uri="{FF2B5EF4-FFF2-40B4-BE49-F238E27FC236}">
                <a16:creationId xmlns:a16="http://schemas.microsoft.com/office/drawing/2014/main" id="{279ED2F9-413D-4015-817C-316ED38E3834}"/>
              </a:ext>
            </a:extLst>
          </p:cNvPr>
          <p:cNvSpPr/>
          <p:nvPr/>
        </p:nvSpPr>
        <p:spPr>
          <a:xfrm>
            <a:off x="5604093" y="3796943"/>
            <a:ext cx="2806575" cy="4662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a:t> METRICS</a:t>
            </a:r>
          </a:p>
        </p:txBody>
      </p:sp>
      <p:sp>
        <p:nvSpPr>
          <p:cNvPr id="20" name="Rectangle 19">
            <a:extLst>
              <a:ext uri="{FF2B5EF4-FFF2-40B4-BE49-F238E27FC236}">
                <a16:creationId xmlns:a16="http://schemas.microsoft.com/office/drawing/2014/main" id="{090F129E-AA39-4F3A-96B6-68970CBC01AE}"/>
              </a:ext>
            </a:extLst>
          </p:cNvPr>
          <p:cNvSpPr/>
          <p:nvPr/>
        </p:nvSpPr>
        <p:spPr>
          <a:xfrm>
            <a:off x="6052986" y="4371085"/>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b="1" dirty="0"/>
              <a:t> </a:t>
            </a:r>
            <a:r>
              <a:rPr lang="en-IN" sz="1200" b="1" dirty="0"/>
              <a:t>ERROR ESTIMATION</a:t>
            </a:r>
          </a:p>
        </p:txBody>
      </p:sp>
      <p:sp>
        <p:nvSpPr>
          <p:cNvPr id="21" name="Rectangle 20">
            <a:extLst>
              <a:ext uri="{FF2B5EF4-FFF2-40B4-BE49-F238E27FC236}">
                <a16:creationId xmlns:a16="http://schemas.microsoft.com/office/drawing/2014/main" id="{F36C5D0B-6309-4379-A68A-3545D503EE80}"/>
              </a:ext>
            </a:extLst>
          </p:cNvPr>
          <p:cNvSpPr/>
          <p:nvPr/>
        </p:nvSpPr>
        <p:spPr>
          <a:xfrm>
            <a:off x="6052986" y="5486195"/>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b="1" dirty="0"/>
              <a:t> </a:t>
            </a:r>
            <a:r>
              <a:rPr lang="en-IN" sz="1200" b="1" dirty="0"/>
              <a:t>RELIABILITY/APLICABIILITY</a:t>
            </a:r>
          </a:p>
        </p:txBody>
      </p:sp>
      <p:cxnSp>
        <p:nvCxnSpPr>
          <p:cNvPr id="22" name="Connector: Elbow 21">
            <a:extLst>
              <a:ext uri="{FF2B5EF4-FFF2-40B4-BE49-F238E27FC236}">
                <a16:creationId xmlns:a16="http://schemas.microsoft.com/office/drawing/2014/main" id="{8CE0128E-6336-4ADB-91E1-5341799A4D0A}"/>
              </a:ext>
            </a:extLst>
          </p:cNvPr>
          <p:cNvCxnSpPr>
            <a:cxnSpLocks/>
            <a:stCxn id="4" idx="1"/>
          </p:cNvCxnSpPr>
          <p:nvPr/>
        </p:nvCxnSpPr>
        <p:spPr>
          <a:xfrm rot="10800000">
            <a:off x="3252466" y="292865"/>
            <a:ext cx="1020769" cy="31233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nector: Elbow 24">
            <a:extLst>
              <a:ext uri="{FF2B5EF4-FFF2-40B4-BE49-F238E27FC236}">
                <a16:creationId xmlns:a16="http://schemas.microsoft.com/office/drawing/2014/main" id="{C77A9569-B0F0-40D2-856D-6616366D2C7A}"/>
              </a:ext>
            </a:extLst>
          </p:cNvPr>
          <p:cNvCxnSpPr>
            <a:cxnSpLocks/>
            <a:stCxn id="7" idx="2"/>
            <a:endCxn id="12" idx="0"/>
          </p:cNvCxnSpPr>
          <p:nvPr/>
        </p:nvCxnSpPr>
        <p:spPr>
          <a:xfrm rot="5400000">
            <a:off x="3641718" y="10743"/>
            <a:ext cx="1323391" cy="520876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AD203753-9887-407C-85FE-FA13570FD75D}"/>
              </a:ext>
            </a:extLst>
          </p:cNvPr>
          <p:cNvCxnSpPr>
            <a:cxnSpLocks/>
          </p:cNvCxnSpPr>
          <p:nvPr/>
        </p:nvCxnSpPr>
        <p:spPr>
          <a:xfrm flipH="1">
            <a:off x="6907793" y="1953428"/>
            <a:ext cx="1" cy="18435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Rectangle 31">
            <a:extLst>
              <a:ext uri="{FF2B5EF4-FFF2-40B4-BE49-F238E27FC236}">
                <a16:creationId xmlns:a16="http://schemas.microsoft.com/office/drawing/2014/main" id="{4CF5811F-B54E-4160-BE36-42287AE212B4}"/>
              </a:ext>
            </a:extLst>
          </p:cNvPr>
          <p:cNvSpPr/>
          <p:nvPr/>
        </p:nvSpPr>
        <p:spPr>
          <a:xfrm>
            <a:off x="6413615" y="4745220"/>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b="1" dirty="0"/>
              <a:t> </a:t>
            </a:r>
            <a:r>
              <a:rPr lang="en-IN" sz="1200" b="1" dirty="0"/>
              <a:t>Training Set/Test set/Blind set</a:t>
            </a:r>
          </a:p>
        </p:txBody>
      </p:sp>
      <p:cxnSp>
        <p:nvCxnSpPr>
          <p:cNvPr id="33" name="Straight Arrow Connector 32">
            <a:extLst>
              <a:ext uri="{FF2B5EF4-FFF2-40B4-BE49-F238E27FC236}">
                <a16:creationId xmlns:a16="http://schemas.microsoft.com/office/drawing/2014/main" id="{A3105E5E-9BDA-4903-B983-E7767C60550A}"/>
              </a:ext>
            </a:extLst>
          </p:cNvPr>
          <p:cNvCxnSpPr>
            <a:cxnSpLocks/>
            <a:stCxn id="7" idx="3"/>
            <a:endCxn id="8" idx="1"/>
          </p:cNvCxnSpPr>
          <p:nvPr/>
        </p:nvCxnSpPr>
        <p:spPr>
          <a:xfrm flipV="1">
            <a:off x="8311081" y="551529"/>
            <a:ext cx="400606" cy="11008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7046C221-DAD9-448A-82B5-C4FEE4880476}"/>
              </a:ext>
            </a:extLst>
          </p:cNvPr>
          <p:cNvCxnSpPr>
            <a:cxnSpLocks/>
            <a:stCxn id="7" idx="3"/>
            <a:endCxn id="11" idx="1"/>
          </p:cNvCxnSpPr>
          <p:nvPr/>
        </p:nvCxnSpPr>
        <p:spPr>
          <a:xfrm>
            <a:off x="8311081" y="1652402"/>
            <a:ext cx="400604" cy="5370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503E2384-D006-4F3F-8E97-82A1F9B7340C}"/>
              </a:ext>
            </a:extLst>
          </p:cNvPr>
          <p:cNvCxnSpPr>
            <a:cxnSpLocks/>
            <a:stCxn id="7" idx="3"/>
            <a:endCxn id="10" idx="1"/>
          </p:cNvCxnSpPr>
          <p:nvPr/>
        </p:nvCxnSpPr>
        <p:spPr>
          <a:xfrm>
            <a:off x="8311081" y="1652402"/>
            <a:ext cx="400605" cy="12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5DD70F69-2A8D-4B48-9BF7-E9E23501AD0D}"/>
              </a:ext>
            </a:extLst>
          </p:cNvPr>
          <p:cNvCxnSpPr>
            <a:cxnSpLocks/>
            <a:stCxn id="7" idx="3"/>
            <a:endCxn id="9" idx="1"/>
          </p:cNvCxnSpPr>
          <p:nvPr/>
        </p:nvCxnSpPr>
        <p:spPr>
          <a:xfrm flipV="1">
            <a:off x="8311081" y="1103781"/>
            <a:ext cx="400604" cy="5486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Rectangle 47">
            <a:extLst>
              <a:ext uri="{FF2B5EF4-FFF2-40B4-BE49-F238E27FC236}">
                <a16:creationId xmlns:a16="http://schemas.microsoft.com/office/drawing/2014/main" id="{D0750B53-122D-4E35-AB81-E38A3C51E9B0}"/>
              </a:ext>
            </a:extLst>
          </p:cNvPr>
          <p:cNvSpPr/>
          <p:nvPr/>
        </p:nvSpPr>
        <p:spPr>
          <a:xfrm>
            <a:off x="6527549" y="5870664"/>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b="1" dirty="0"/>
              <a:t> </a:t>
            </a:r>
            <a:r>
              <a:rPr lang="en-IN" sz="1200" b="1" dirty="0"/>
              <a:t>Variance vs Bias </a:t>
            </a:r>
          </a:p>
        </p:txBody>
      </p:sp>
      <p:sp>
        <p:nvSpPr>
          <p:cNvPr id="49" name="Rectangle 48">
            <a:extLst>
              <a:ext uri="{FF2B5EF4-FFF2-40B4-BE49-F238E27FC236}">
                <a16:creationId xmlns:a16="http://schemas.microsoft.com/office/drawing/2014/main" id="{AC75F2EB-F746-4485-9AC6-325EBFC92827}"/>
              </a:ext>
            </a:extLst>
          </p:cNvPr>
          <p:cNvSpPr/>
          <p:nvPr/>
        </p:nvSpPr>
        <p:spPr>
          <a:xfrm>
            <a:off x="6527549" y="6292101"/>
            <a:ext cx="3106849" cy="3085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b="1" dirty="0"/>
              <a:t> </a:t>
            </a:r>
            <a:r>
              <a:rPr lang="en-IN" sz="1200" b="1" dirty="0"/>
              <a:t>Overestimation of data</a:t>
            </a:r>
          </a:p>
        </p:txBody>
      </p:sp>
      <p:cxnSp>
        <p:nvCxnSpPr>
          <p:cNvPr id="50" name="Connector: Elbow 49">
            <a:extLst>
              <a:ext uri="{FF2B5EF4-FFF2-40B4-BE49-F238E27FC236}">
                <a16:creationId xmlns:a16="http://schemas.microsoft.com/office/drawing/2014/main" id="{D8A212AC-9443-445E-863D-DADFA6A9B6B2}"/>
              </a:ext>
            </a:extLst>
          </p:cNvPr>
          <p:cNvCxnSpPr>
            <a:cxnSpLocks/>
            <a:stCxn id="4" idx="2"/>
            <a:endCxn id="7" idx="0"/>
          </p:cNvCxnSpPr>
          <p:nvPr/>
        </p:nvCxnSpPr>
        <p:spPr>
          <a:xfrm rot="16200000" flipH="1">
            <a:off x="6276683" y="720262"/>
            <a:ext cx="433829" cy="828393"/>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Connector: Elbow 52">
            <a:extLst>
              <a:ext uri="{FF2B5EF4-FFF2-40B4-BE49-F238E27FC236}">
                <a16:creationId xmlns:a16="http://schemas.microsoft.com/office/drawing/2014/main" id="{9947B7B5-117B-42B2-A028-B5ED7A9014F9}"/>
              </a:ext>
            </a:extLst>
          </p:cNvPr>
          <p:cNvCxnSpPr>
            <a:cxnSpLocks/>
            <a:stCxn id="12" idx="1"/>
            <a:endCxn id="16" idx="1"/>
          </p:cNvCxnSpPr>
          <p:nvPr/>
        </p:nvCxnSpPr>
        <p:spPr>
          <a:xfrm rot="10800000" flipH="1" flipV="1">
            <a:off x="295744" y="3509947"/>
            <a:ext cx="444372" cy="1323923"/>
          </a:xfrm>
          <a:prstGeom prst="bentConnector3">
            <a:avLst>
              <a:gd name="adj1" fmla="val -5144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64620550-324F-487E-91CE-3DBB2DC6F9F6}"/>
              </a:ext>
            </a:extLst>
          </p:cNvPr>
          <p:cNvCxnSpPr>
            <a:cxnSpLocks/>
            <a:endCxn id="15" idx="1"/>
          </p:cNvCxnSpPr>
          <p:nvPr/>
        </p:nvCxnSpPr>
        <p:spPr>
          <a:xfrm flipV="1">
            <a:off x="81481" y="4417460"/>
            <a:ext cx="658635" cy="92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136A7D96-2B6A-44B2-BA84-9E2EAC91F7C2}"/>
              </a:ext>
            </a:extLst>
          </p:cNvPr>
          <p:cNvCxnSpPr>
            <a:cxnSpLocks/>
          </p:cNvCxnSpPr>
          <p:nvPr/>
        </p:nvCxnSpPr>
        <p:spPr>
          <a:xfrm flipV="1">
            <a:off x="81480" y="4079322"/>
            <a:ext cx="658635" cy="92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0" name="Connector: Elbow 59">
            <a:extLst>
              <a:ext uri="{FF2B5EF4-FFF2-40B4-BE49-F238E27FC236}">
                <a16:creationId xmlns:a16="http://schemas.microsoft.com/office/drawing/2014/main" id="{39876248-E50A-4ACD-BE07-9A37E3B613A2}"/>
              </a:ext>
            </a:extLst>
          </p:cNvPr>
          <p:cNvCxnSpPr>
            <a:cxnSpLocks/>
            <a:stCxn id="17" idx="1"/>
            <a:endCxn id="20" idx="1"/>
          </p:cNvCxnSpPr>
          <p:nvPr/>
        </p:nvCxnSpPr>
        <p:spPr>
          <a:xfrm rot="10800000" flipH="1" flipV="1">
            <a:off x="5604092" y="4030071"/>
            <a:ext cx="448893" cy="495276"/>
          </a:xfrm>
          <a:prstGeom prst="bentConnector3">
            <a:avLst>
              <a:gd name="adj1" fmla="val -5092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Connector: Elbow 65">
            <a:extLst>
              <a:ext uri="{FF2B5EF4-FFF2-40B4-BE49-F238E27FC236}">
                <a16:creationId xmlns:a16="http://schemas.microsoft.com/office/drawing/2014/main" id="{FC47BDFF-E981-47A0-9114-DF1DBC351AC2}"/>
              </a:ext>
            </a:extLst>
          </p:cNvPr>
          <p:cNvCxnSpPr>
            <a:cxnSpLocks/>
            <a:stCxn id="20" idx="1"/>
            <a:endCxn id="32" idx="1"/>
          </p:cNvCxnSpPr>
          <p:nvPr/>
        </p:nvCxnSpPr>
        <p:spPr>
          <a:xfrm rot="10800000" flipH="1" flipV="1">
            <a:off x="6052985" y="4525346"/>
            <a:ext cx="360629" cy="374135"/>
          </a:xfrm>
          <a:prstGeom prst="bentConnector3">
            <a:avLst>
              <a:gd name="adj1" fmla="val -6338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Connector: Elbow 68">
            <a:extLst>
              <a:ext uri="{FF2B5EF4-FFF2-40B4-BE49-F238E27FC236}">
                <a16:creationId xmlns:a16="http://schemas.microsoft.com/office/drawing/2014/main" id="{762BB8BA-6073-4D6C-9F34-C314847A661E}"/>
              </a:ext>
            </a:extLst>
          </p:cNvPr>
          <p:cNvCxnSpPr>
            <a:cxnSpLocks/>
            <a:stCxn id="17" idx="1"/>
            <a:endCxn id="21" idx="1"/>
          </p:cNvCxnSpPr>
          <p:nvPr/>
        </p:nvCxnSpPr>
        <p:spPr>
          <a:xfrm rot="10800000" flipH="1" flipV="1">
            <a:off x="5604092" y="4030071"/>
            <a:ext cx="448893" cy="1610386"/>
          </a:xfrm>
          <a:prstGeom prst="bentConnector3">
            <a:avLst>
              <a:gd name="adj1" fmla="val -5092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Connector: Elbow 71">
            <a:extLst>
              <a:ext uri="{FF2B5EF4-FFF2-40B4-BE49-F238E27FC236}">
                <a16:creationId xmlns:a16="http://schemas.microsoft.com/office/drawing/2014/main" id="{0EA686F8-CD5A-4950-AE9C-305D55CEC0B8}"/>
              </a:ext>
            </a:extLst>
          </p:cNvPr>
          <p:cNvCxnSpPr>
            <a:cxnSpLocks/>
            <a:endCxn id="48" idx="1"/>
          </p:cNvCxnSpPr>
          <p:nvPr/>
        </p:nvCxnSpPr>
        <p:spPr>
          <a:xfrm>
            <a:off x="6052984" y="5650791"/>
            <a:ext cx="474565" cy="374135"/>
          </a:xfrm>
          <a:prstGeom prst="bentConnector3">
            <a:avLst>
              <a:gd name="adj1" fmla="val -4729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Connector: Elbow 74">
            <a:extLst>
              <a:ext uri="{FF2B5EF4-FFF2-40B4-BE49-F238E27FC236}">
                <a16:creationId xmlns:a16="http://schemas.microsoft.com/office/drawing/2014/main" id="{6445143C-6466-455F-91DE-2EDEDA3E5562}"/>
              </a:ext>
            </a:extLst>
          </p:cNvPr>
          <p:cNvCxnSpPr>
            <a:cxnSpLocks/>
            <a:endCxn id="49" idx="1"/>
          </p:cNvCxnSpPr>
          <p:nvPr/>
        </p:nvCxnSpPr>
        <p:spPr>
          <a:xfrm rot="16200000" flipH="1">
            <a:off x="5794014" y="5712828"/>
            <a:ext cx="768060" cy="69900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Slide Number Placeholder 1">
            <a:extLst>
              <a:ext uri="{FF2B5EF4-FFF2-40B4-BE49-F238E27FC236}">
                <a16:creationId xmlns:a16="http://schemas.microsoft.com/office/drawing/2014/main" id="{9DDCCAB2-09E0-4524-A982-967D053E341C}"/>
              </a:ext>
            </a:extLst>
          </p:cNvPr>
          <p:cNvSpPr>
            <a:spLocks noGrp="1"/>
          </p:cNvSpPr>
          <p:nvPr>
            <p:ph type="sldNum" sz="quarter" idx="12"/>
          </p:nvPr>
        </p:nvSpPr>
        <p:spPr/>
        <p:txBody>
          <a:bodyPr/>
          <a:lstStyle/>
          <a:p>
            <a:fld id="{C99F0135-F789-427A-93E0-6D6630919395}" type="slidenum">
              <a:rPr lang="en-IN" smtClean="0"/>
              <a:t>8</a:t>
            </a:fld>
            <a:endParaRPr lang="en-IN"/>
          </a:p>
        </p:txBody>
      </p:sp>
    </p:spTree>
    <p:extLst>
      <p:ext uri="{BB962C8B-B14F-4D97-AF65-F5344CB8AC3E}">
        <p14:creationId xmlns:p14="http://schemas.microsoft.com/office/powerpoint/2010/main" val="1701944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F7489-033C-4844-B04B-ACDDA3C8B42A}"/>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a:solidFill>
                  <a:schemeClr val="bg1"/>
                </a:solidFill>
              </a:rPr>
              <a:t>Standard Regression Procedure</a:t>
            </a:r>
          </a:p>
        </p:txBody>
      </p:sp>
      <p:pic>
        <p:nvPicPr>
          <p:cNvPr id="8" name="Picture 7">
            <a:extLst>
              <a:ext uri="{FF2B5EF4-FFF2-40B4-BE49-F238E27FC236}">
                <a16:creationId xmlns:a16="http://schemas.microsoft.com/office/drawing/2014/main" id="{57397D0A-0198-4208-BF0B-5A6F8FC97C16}"/>
              </a:ext>
            </a:extLst>
          </p:cNvPr>
          <p:cNvPicPr>
            <a:picLocks noChangeAspect="1"/>
          </p:cNvPicPr>
          <p:nvPr/>
        </p:nvPicPr>
        <p:blipFill>
          <a:blip r:embed="rId2"/>
          <a:stretch>
            <a:fillRect/>
          </a:stretch>
        </p:blipFill>
        <p:spPr>
          <a:xfrm>
            <a:off x="5229994" y="114426"/>
            <a:ext cx="1303608" cy="3187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Straight Arrow Connector 9">
            <a:extLst>
              <a:ext uri="{FF2B5EF4-FFF2-40B4-BE49-F238E27FC236}">
                <a16:creationId xmlns:a16="http://schemas.microsoft.com/office/drawing/2014/main" id="{A616CEBA-AAF8-4CD9-A043-811336416EC0}"/>
              </a:ext>
            </a:extLst>
          </p:cNvPr>
          <p:cNvCxnSpPr/>
          <p:nvPr/>
        </p:nvCxnSpPr>
        <p:spPr>
          <a:xfrm>
            <a:off x="6674523" y="863145"/>
            <a:ext cx="12937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A8A5382A-55CF-475B-923A-BEE09C266492}"/>
              </a:ext>
            </a:extLst>
          </p:cNvPr>
          <p:cNvSpPr/>
          <p:nvPr/>
        </p:nvSpPr>
        <p:spPr>
          <a:xfrm>
            <a:off x="6632284" y="2855357"/>
            <a:ext cx="1411085" cy="444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Delineating the Objective </a:t>
            </a:r>
          </a:p>
        </p:txBody>
      </p:sp>
      <p:pic>
        <p:nvPicPr>
          <p:cNvPr id="12" name="Picture 11">
            <a:extLst>
              <a:ext uri="{FF2B5EF4-FFF2-40B4-BE49-F238E27FC236}">
                <a16:creationId xmlns:a16="http://schemas.microsoft.com/office/drawing/2014/main" id="{B5883F9F-4DE1-47B8-98EE-77E42BB1950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142051" y="348603"/>
            <a:ext cx="3670851" cy="1527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5E3DB914-23B8-4679-A4A0-0BC68A2023CD}"/>
              </a:ext>
            </a:extLst>
          </p:cNvPr>
          <p:cNvSpPr/>
          <p:nvPr/>
        </p:nvSpPr>
        <p:spPr>
          <a:xfrm>
            <a:off x="8764885" y="1925397"/>
            <a:ext cx="2627015" cy="444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Determining the correct Input Variables </a:t>
            </a:r>
          </a:p>
        </p:txBody>
      </p:sp>
      <p:pic>
        <p:nvPicPr>
          <p:cNvPr id="14" name="Picture 13">
            <a:extLst>
              <a:ext uri="{FF2B5EF4-FFF2-40B4-BE49-F238E27FC236}">
                <a16:creationId xmlns:a16="http://schemas.microsoft.com/office/drawing/2014/main" id="{889A3F72-FF3F-43FF-8003-5049785B4173}"/>
              </a:ext>
            </a:extLst>
          </p:cNvPr>
          <p:cNvPicPr>
            <a:picLocks noChangeAspect="1"/>
          </p:cNvPicPr>
          <p:nvPr/>
        </p:nvPicPr>
        <p:blipFill rotWithShape="1">
          <a:blip r:embed="rId5"/>
          <a:srcRect l="3983" t="1090"/>
          <a:stretch/>
        </p:blipFill>
        <p:spPr>
          <a:xfrm>
            <a:off x="3967127" y="3633652"/>
            <a:ext cx="1914671" cy="2943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Straight Arrow Connector 14">
            <a:extLst>
              <a:ext uri="{FF2B5EF4-FFF2-40B4-BE49-F238E27FC236}">
                <a16:creationId xmlns:a16="http://schemas.microsoft.com/office/drawing/2014/main" id="{F3355CA9-5EE2-4C5F-881B-6EF6D74E7D87}"/>
              </a:ext>
            </a:extLst>
          </p:cNvPr>
          <p:cNvCxnSpPr>
            <a:cxnSpLocks/>
          </p:cNvCxnSpPr>
          <p:nvPr/>
        </p:nvCxnSpPr>
        <p:spPr>
          <a:xfrm>
            <a:off x="10078392" y="2563687"/>
            <a:ext cx="0" cy="865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B19B31C2-FFED-4FA5-974E-4359619A3749}"/>
              </a:ext>
            </a:extLst>
          </p:cNvPr>
          <p:cNvPicPr>
            <a:picLocks noChangeAspect="1"/>
          </p:cNvPicPr>
          <p:nvPr/>
        </p:nvPicPr>
        <p:blipFill>
          <a:blip r:embed="rId6"/>
          <a:stretch>
            <a:fillRect/>
          </a:stretch>
        </p:blipFill>
        <p:spPr>
          <a:xfrm>
            <a:off x="8691005" y="3702867"/>
            <a:ext cx="3121895" cy="2417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a:extLst>
              <a:ext uri="{FF2B5EF4-FFF2-40B4-BE49-F238E27FC236}">
                <a16:creationId xmlns:a16="http://schemas.microsoft.com/office/drawing/2014/main" id="{02AB4D27-2D99-491F-A673-CC249B37A329}"/>
              </a:ext>
            </a:extLst>
          </p:cNvPr>
          <p:cNvSpPr/>
          <p:nvPr/>
        </p:nvSpPr>
        <p:spPr>
          <a:xfrm>
            <a:off x="9185885" y="6287212"/>
            <a:ext cx="2627015" cy="444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Selecting the Algorithm type</a:t>
            </a:r>
          </a:p>
        </p:txBody>
      </p:sp>
      <p:cxnSp>
        <p:nvCxnSpPr>
          <p:cNvPr id="19" name="Straight Arrow Connector 18">
            <a:extLst>
              <a:ext uri="{FF2B5EF4-FFF2-40B4-BE49-F238E27FC236}">
                <a16:creationId xmlns:a16="http://schemas.microsoft.com/office/drawing/2014/main" id="{D2A2FB62-FC27-4A68-B783-CD699E28AEDF}"/>
              </a:ext>
            </a:extLst>
          </p:cNvPr>
          <p:cNvCxnSpPr>
            <a:cxnSpLocks/>
          </p:cNvCxnSpPr>
          <p:nvPr/>
        </p:nvCxnSpPr>
        <p:spPr>
          <a:xfrm flipH="1">
            <a:off x="6264998" y="4862143"/>
            <a:ext cx="19461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4E9DF4E0-06CD-47A8-9FDF-1EEE6F9F6A91}"/>
              </a:ext>
            </a:extLst>
          </p:cNvPr>
          <p:cNvSpPr/>
          <p:nvPr/>
        </p:nvSpPr>
        <p:spPr>
          <a:xfrm>
            <a:off x="6020405" y="5476531"/>
            <a:ext cx="1223758" cy="11396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Specifying Training zones based on data quality</a:t>
            </a:r>
          </a:p>
        </p:txBody>
      </p:sp>
      <p:sp>
        <p:nvSpPr>
          <p:cNvPr id="24" name="Rectangle 23">
            <a:extLst>
              <a:ext uri="{FF2B5EF4-FFF2-40B4-BE49-F238E27FC236}">
                <a16:creationId xmlns:a16="http://schemas.microsoft.com/office/drawing/2014/main" id="{F3487FAA-B2F1-499A-9835-ACDF0EAA2231}"/>
              </a:ext>
            </a:extLst>
          </p:cNvPr>
          <p:cNvSpPr/>
          <p:nvPr/>
        </p:nvSpPr>
        <p:spPr>
          <a:xfrm>
            <a:off x="1635351" y="5342493"/>
            <a:ext cx="1394573" cy="12736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Computing the curve and measuring the error</a:t>
            </a:r>
          </a:p>
        </p:txBody>
      </p:sp>
      <p:cxnSp>
        <p:nvCxnSpPr>
          <p:cNvPr id="25" name="Straight Arrow Connector 24">
            <a:extLst>
              <a:ext uri="{FF2B5EF4-FFF2-40B4-BE49-F238E27FC236}">
                <a16:creationId xmlns:a16="http://schemas.microsoft.com/office/drawing/2014/main" id="{7D07B8C8-2848-4EFB-8E82-DD59B5622768}"/>
              </a:ext>
            </a:extLst>
          </p:cNvPr>
          <p:cNvCxnSpPr>
            <a:cxnSpLocks/>
          </p:cNvCxnSpPr>
          <p:nvPr/>
        </p:nvCxnSpPr>
        <p:spPr>
          <a:xfrm flipH="1">
            <a:off x="1692659" y="4911721"/>
            <a:ext cx="19461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0CB86000-004C-4AFE-AAE6-EDF0127E7E76}"/>
              </a:ext>
            </a:extLst>
          </p:cNvPr>
          <p:cNvSpPr>
            <a:spLocks noGrp="1"/>
          </p:cNvSpPr>
          <p:nvPr>
            <p:ph type="sldNum" sz="quarter" idx="12"/>
          </p:nvPr>
        </p:nvSpPr>
        <p:spPr/>
        <p:txBody>
          <a:bodyPr/>
          <a:lstStyle/>
          <a:p>
            <a:fld id="{C99F0135-F789-427A-93E0-6D6630919395}" type="slidenum">
              <a:rPr lang="en-IN" smtClean="0"/>
              <a:t>9</a:t>
            </a:fld>
            <a:endParaRPr lang="en-IN"/>
          </a:p>
        </p:txBody>
      </p:sp>
      <p:pic>
        <p:nvPicPr>
          <p:cNvPr id="4" name="Picture 3">
            <a:extLst>
              <a:ext uri="{FF2B5EF4-FFF2-40B4-BE49-F238E27FC236}">
                <a16:creationId xmlns:a16="http://schemas.microsoft.com/office/drawing/2014/main" id="{A4ACC646-AB04-46FA-BABE-5A48E4556E46}"/>
              </a:ext>
            </a:extLst>
          </p:cNvPr>
          <p:cNvPicPr>
            <a:picLocks noChangeAspect="1"/>
          </p:cNvPicPr>
          <p:nvPr/>
        </p:nvPicPr>
        <p:blipFill>
          <a:blip r:embed="rId7"/>
          <a:stretch>
            <a:fillRect/>
          </a:stretch>
        </p:blipFill>
        <p:spPr>
          <a:xfrm>
            <a:off x="366455" y="3637039"/>
            <a:ext cx="1171355" cy="29963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7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8522</TotalTime>
  <Words>2841</Words>
  <Application>Microsoft Office PowerPoint</Application>
  <PresentationFormat>Widescreen</PresentationFormat>
  <Paragraphs>498</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Times New Roman</vt:lpstr>
      <vt:lpstr>Office Theme</vt:lpstr>
      <vt:lpstr>Prediction and Interpolation using Regression Methods</vt:lpstr>
      <vt:lpstr>PowerPoint Presentation</vt:lpstr>
      <vt:lpstr>OVERVIEW</vt:lpstr>
      <vt:lpstr>PowerPoint Presentation</vt:lpstr>
      <vt:lpstr>PowerPoint Presentation</vt:lpstr>
      <vt:lpstr>PowerPoint Presentation</vt:lpstr>
      <vt:lpstr>PowerPoint Presentation</vt:lpstr>
      <vt:lpstr>PowerPoint Presentation</vt:lpstr>
      <vt:lpstr>Standard Regression Procedure</vt:lpstr>
      <vt:lpstr>Proposed Regression Procedure</vt:lpstr>
      <vt:lpstr>PowerPoint Presentation</vt:lpstr>
      <vt:lpstr>PowerPoint Presentation</vt:lpstr>
      <vt:lpstr>Methodology Stairs</vt:lpstr>
      <vt:lpstr>PowerPoint Presentation</vt:lpstr>
      <vt:lpstr>PowerPoint Presentation</vt:lpstr>
      <vt:lpstr>PowerPoint Presentation</vt:lpstr>
      <vt:lpstr>PowerPoint Presentation</vt:lpstr>
      <vt:lpstr>RESULTS</vt:lpstr>
      <vt:lpstr>PowerPoint Presentation</vt:lpstr>
      <vt:lpstr>OIL_INDIA _BALIMARA_FIELD</vt:lpstr>
      <vt:lpstr>SIGNIFICANCE OF COMPARTMENTALIZATION</vt:lpstr>
      <vt:lpstr>WASHOUT ZONES</vt:lpstr>
      <vt:lpstr>PowerPoint Presentation</vt:lpstr>
      <vt:lpstr>PowerPoint Presentation</vt:lpstr>
      <vt:lpstr>Prediction Using Regression</vt:lpstr>
      <vt:lpstr>RESULTS</vt:lpstr>
      <vt:lpstr>PowerPoint Presentation</vt:lpstr>
      <vt:lpstr>MULTIVARIATE APPROACH</vt:lpstr>
      <vt:lpstr>PowerPoint Presentation</vt:lpstr>
      <vt:lpstr>PowerPoint Presentation</vt:lpstr>
      <vt:lpstr>PowerPoint Presentation</vt:lpstr>
      <vt:lpstr>Methodology</vt:lpstr>
      <vt:lpstr>PowerPoint Presentation</vt:lpstr>
      <vt:lpstr>CONTRIBUTION TO SCHLUMBERGER</vt:lpstr>
      <vt:lpstr>WAY Forward</vt:lpstr>
      <vt:lpstr>THANK YOU</vt:lpstr>
      <vt:lpstr>Annexure========</vt:lpstr>
      <vt:lpstr>PowerPoint Presentation</vt:lpstr>
      <vt:lpstr>PowerPoint Presentation</vt:lpstr>
      <vt:lpstr>PowerPoint Presentation</vt:lpstr>
      <vt:lpstr>RESULTS</vt:lpstr>
      <vt:lpstr>PowerPoint Presentation</vt:lpstr>
      <vt:lpstr>PowerPoint Presentation</vt:lpstr>
      <vt:lpstr>Methodology</vt:lpstr>
      <vt:lpstr>CONTRIBUTION TO SCHLUMBERGER</vt:lpstr>
      <vt:lpstr>Methodology</vt:lpstr>
      <vt:lpstr>RESULTS</vt:lpstr>
      <vt:lpstr>PowerPoint Presentation</vt:lpstr>
      <vt:lpstr>Prediction Using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and Interpolation using Regression Methods</dc:title>
  <dc:creator>Shubham Singh</dc:creator>
  <cp:lastModifiedBy>Shubham Singh</cp:lastModifiedBy>
  <cp:revision>190</cp:revision>
  <dcterms:created xsi:type="dcterms:W3CDTF">2020-03-07T13:42:09Z</dcterms:created>
  <dcterms:modified xsi:type="dcterms:W3CDTF">2021-03-28T10:59:52Z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85f1f62-8d2b-4457-869c-0a13c6549635_Enabled">
    <vt:lpwstr>True</vt:lpwstr>
  </property>
  <property fmtid="{D5CDD505-2E9C-101B-9397-08002B2CF9AE}" pid="3" name="MSIP_Label_585f1f62-8d2b-4457-869c-0a13c6549635_SiteId">
    <vt:lpwstr>41ff26dc-250f-4b13-8981-739be8610c21</vt:lpwstr>
  </property>
  <property fmtid="{D5CDD505-2E9C-101B-9397-08002B2CF9AE}" pid="4" name="MSIP_Label_585f1f62-8d2b-4457-869c-0a13c6549635_Owner">
    <vt:lpwstr>SSingh169@slb.com</vt:lpwstr>
  </property>
  <property fmtid="{D5CDD505-2E9C-101B-9397-08002B2CF9AE}" pid="5" name="MSIP_Label_585f1f62-8d2b-4457-869c-0a13c6549635_SetDate">
    <vt:lpwstr>2020-03-07T13:45:11.8551108Z</vt:lpwstr>
  </property>
  <property fmtid="{D5CDD505-2E9C-101B-9397-08002B2CF9AE}" pid="6" name="MSIP_Label_585f1f62-8d2b-4457-869c-0a13c6549635_Name">
    <vt:lpwstr>Private</vt:lpwstr>
  </property>
  <property fmtid="{D5CDD505-2E9C-101B-9397-08002B2CF9AE}" pid="7" name="MSIP_Label_585f1f62-8d2b-4457-869c-0a13c6549635_Application">
    <vt:lpwstr>Microsoft Azure Information Protection</vt:lpwstr>
  </property>
  <property fmtid="{D5CDD505-2E9C-101B-9397-08002B2CF9AE}" pid="8" name="MSIP_Label_585f1f62-8d2b-4457-869c-0a13c6549635_ActionId">
    <vt:lpwstr>9816c9ad-fd0d-4eb4-a36f-a1389fa86e28</vt:lpwstr>
  </property>
  <property fmtid="{D5CDD505-2E9C-101B-9397-08002B2CF9AE}" pid="9" name="MSIP_Label_585f1f62-8d2b-4457-869c-0a13c6549635_Extended_MSFT_Method">
    <vt:lpwstr>Automatic</vt:lpwstr>
  </property>
  <property fmtid="{D5CDD505-2E9C-101B-9397-08002B2CF9AE}" pid="10" name="MSIP_Label_8bb759f6-5337-4dc5-b19b-e74b6da11f8f_Enabled">
    <vt:lpwstr>True</vt:lpwstr>
  </property>
  <property fmtid="{D5CDD505-2E9C-101B-9397-08002B2CF9AE}" pid="11" name="MSIP_Label_8bb759f6-5337-4dc5-b19b-e74b6da11f8f_SiteId">
    <vt:lpwstr>41ff26dc-250f-4b13-8981-739be8610c21</vt:lpwstr>
  </property>
  <property fmtid="{D5CDD505-2E9C-101B-9397-08002B2CF9AE}" pid="12" name="MSIP_Label_8bb759f6-5337-4dc5-b19b-e74b6da11f8f_Owner">
    <vt:lpwstr>SSingh169@slb.com</vt:lpwstr>
  </property>
  <property fmtid="{D5CDD505-2E9C-101B-9397-08002B2CF9AE}" pid="13" name="MSIP_Label_8bb759f6-5337-4dc5-b19b-e74b6da11f8f_SetDate">
    <vt:lpwstr>2020-03-07T13:45:11.8551108Z</vt:lpwstr>
  </property>
  <property fmtid="{D5CDD505-2E9C-101B-9397-08002B2CF9AE}" pid="14" name="MSIP_Label_8bb759f6-5337-4dc5-b19b-e74b6da11f8f_Name">
    <vt:lpwstr>Internal</vt:lpwstr>
  </property>
  <property fmtid="{D5CDD505-2E9C-101B-9397-08002B2CF9AE}" pid="15" name="MSIP_Label_8bb759f6-5337-4dc5-b19b-e74b6da11f8f_Application">
    <vt:lpwstr>Microsoft Azure Information Protection</vt:lpwstr>
  </property>
  <property fmtid="{D5CDD505-2E9C-101B-9397-08002B2CF9AE}" pid="16" name="MSIP_Label_8bb759f6-5337-4dc5-b19b-e74b6da11f8f_ActionId">
    <vt:lpwstr>9816c9ad-fd0d-4eb4-a36f-a1389fa86e28</vt:lpwstr>
  </property>
  <property fmtid="{D5CDD505-2E9C-101B-9397-08002B2CF9AE}" pid="17" name="MSIP_Label_8bb759f6-5337-4dc5-b19b-e74b6da11f8f_Parent">
    <vt:lpwstr>585f1f62-8d2b-4457-869c-0a13c6549635</vt:lpwstr>
  </property>
  <property fmtid="{D5CDD505-2E9C-101B-9397-08002B2CF9AE}" pid="18" name="MSIP_Label_8bb759f6-5337-4dc5-b19b-e74b6da11f8f_Extended_MSFT_Method">
    <vt:lpwstr>Automatic</vt:lpwstr>
  </property>
  <property fmtid="{D5CDD505-2E9C-101B-9397-08002B2CF9AE}" pid="19" name="Sensitivity">
    <vt:lpwstr>Private Internal</vt:lpwstr>
  </property>
</Properties>
</file>